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56" r:id="rId2"/>
    <p:sldId id="257" r:id="rId3"/>
    <p:sldId id="259" r:id="rId4"/>
    <p:sldId id="260" r:id="rId5"/>
    <p:sldId id="261" r:id="rId6"/>
    <p:sldId id="262" r:id="rId7"/>
    <p:sldId id="270" r:id="rId8"/>
    <p:sldId id="271" r:id="rId9"/>
    <p:sldId id="274" r:id="rId10"/>
    <p:sldId id="279" r:id="rId11"/>
    <p:sldId id="281" r:id="rId12"/>
    <p:sldId id="285" r:id="rId13"/>
    <p:sldId id="290" r:id="rId1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7F3F4"/>
          </a:solidFill>
        </a:fill>
      </a:tcStyle>
    </a:wholeTbl>
    <a:band2H>
      <a:tcTxStyle/>
      <a:tcStyle>
        <a:tcBdr/>
        <a:fill>
          <a:solidFill>
            <a:srgbClr val="F3F9FA"/>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0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Shape 17"/>
          <p:cNvSpPr>
            <a:spLocks noGrp="1" noRot="1" noChangeAspect="1"/>
          </p:cNvSpPr>
          <p:nvPr>
            <p:ph type="sldImg"/>
          </p:nvPr>
        </p:nvSpPr>
        <p:spPr>
          <a:xfrm>
            <a:off x="1143000" y="685800"/>
            <a:ext cx="4572000" cy="3429000"/>
          </a:xfrm>
          <a:prstGeom prst="rect">
            <a:avLst/>
          </a:prstGeom>
        </p:spPr>
        <p:txBody>
          <a:bodyPr/>
          <a:lstStyle/>
          <a:p>
            <a:endParaRPr/>
          </a:p>
        </p:txBody>
      </p:sp>
      <p:sp>
        <p:nvSpPr>
          <p:cNvPr id="18" name="Shape 18"/>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594209049"/>
      </p:ext>
    </p:extLst>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1" name="Shape 1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457200" y="92074"/>
            <a:ext cx="8229600" cy="1508127"/>
          </a:xfrm>
          <a:prstGeom prst="rect">
            <a:avLst/>
          </a:prstGeom>
          <a:ln w="12700">
            <a:miter lim="400000"/>
          </a:ln>
        </p:spPr>
        <p:txBody>
          <a:bodyPr lIns="45719" rIns="45719" anchor="ctr"/>
          <a:lstStyle/>
          <a:p>
            <a:endParaRPr/>
          </a:p>
        </p:txBody>
      </p:sp>
      <p:sp>
        <p:nvSpPr>
          <p:cNvPr id="3" name="Shape 3"/>
          <p:cNvSpPr>
            <a:spLocks noGrp="1"/>
          </p:cNvSpPr>
          <p:nvPr>
            <p:ph type="body" idx="1"/>
          </p:nvPr>
        </p:nvSpPr>
        <p:spPr>
          <a:xfrm>
            <a:off x="457200" y="1600200"/>
            <a:ext cx="8229600" cy="5257800"/>
          </a:xfrm>
          <a:prstGeom prst="rect">
            <a:avLst/>
          </a:prstGeom>
          <a:ln w="12700">
            <a:miter lim="400000"/>
          </a:ln>
        </p:spPr>
        <p:txBody>
          <a:bodyPr lIns="45719" rIns="45719"/>
          <a:lstStyle/>
          <a:p>
            <a:endParaRPr/>
          </a:p>
        </p:txBody>
      </p:sp>
      <p:sp>
        <p:nvSpPr>
          <p:cNvPr id="4" name="Shape 4"/>
          <p:cNvSpPr>
            <a:spLocks noGrp="1"/>
          </p:cNvSpPr>
          <p:nvPr>
            <p:ph type="sldNum" sz="quarter" idx="2"/>
          </p:nvPr>
        </p:nvSpPr>
        <p:spPr>
          <a:xfrm>
            <a:off x="8384892" y="6245225"/>
            <a:ext cx="301909" cy="288824"/>
          </a:xfrm>
          <a:prstGeom prst="rect">
            <a:avLst/>
          </a:prstGeom>
          <a:ln w="12700">
            <a:miter lim="400000"/>
          </a:ln>
        </p:spPr>
        <p:txBody>
          <a:bodyPr wrap="none" lIns="45719" rIns="45719">
            <a:spAutoFit/>
          </a:bodyPr>
          <a:lstStyle>
            <a:lvl1pPr algn="r">
              <a:defRPr sz="14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Lst>
  <p:transition spd="med"/>
  <p:txStyles>
    <p:titleStyle>
      <a:lvl1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5pPr>
      <a:lvl6pPr marL="0" marR="0" indent="4572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6pPr>
      <a:lvl7pPr marL="0" marR="0" indent="9144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7pPr>
      <a:lvl8pPr marL="0" marR="0" indent="13716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8pPr>
      <a:lvl9pPr marL="0" marR="0" indent="18288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9pPr>
    </p:titleStyle>
    <p:bodyStyle>
      <a:lvl1pPr marL="342900" marR="0" indent="-3429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1pPr>
      <a:lvl2pPr marL="783771" marR="0" indent="-326571"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2pPr>
      <a:lvl3pPr marL="1219200" marR="0" indent="-3048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3pPr>
      <a:lvl4pPr marL="1737360" marR="0" indent="-36576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4pPr>
      <a:lvl5pPr marL="22352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5pPr>
      <a:lvl6pPr marL="26924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6pPr>
      <a:lvl7pPr marL="31496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7pPr>
      <a:lvl8pPr marL="36068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8pPr>
      <a:lvl9pPr marL="40640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9pPr>
    </p:bodyStyle>
    <p:otherStyle>
      <a:lvl1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5pPr>
      <a:lvl6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6pPr>
      <a:lvl7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7pPr>
      <a:lvl8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8pPr>
      <a:lvl9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image.png"/>
          <p:cNvPicPr>
            <a:picLocks noChangeAspect="1"/>
          </p:cNvPicPr>
          <p:nvPr/>
        </p:nvPicPr>
        <p:blipFill>
          <a:blip r:embed="rId2">
            <a:extLst/>
          </a:blip>
          <a:stretch>
            <a:fillRect/>
          </a:stretch>
        </p:blipFill>
        <p:spPr>
          <a:xfrm>
            <a:off x="0" y="0"/>
            <a:ext cx="9144000" cy="6859588"/>
          </a:xfrm>
          <a:prstGeom prst="rect">
            <a:avLst/>
          </a:prstGeom>
          <a:ln w="12700">
            <a:miter lim="400000"/>
          </a:ln>
        </p:spPr>
      </p:pic>
      <p:sp>
        <p:nvSpPr>
          <p:cNvPr id="21" name="Shape 21"/>
          <p:cNvSpPr/>
          <p:nvPr/>
        </p:nvSpPr>
        <p:spPr>
          <a:xfrm>
            <a:off x="-1" y="0"/>
            <a:ext cx="9144002" cy="369332"/>
          </a:xfrm>
          <a:prstGeom prst="rect">
            <a:avLst/>
          </a:prstGeom>
          <a:solidFill>
            <a:srgbClr val="FFCC00"/>
          </a:solidFill>
          <a:ln w="12700">
            <a:miter lim="400000"/>
          </a:ln>
          <a:extLst>
            <a:ext uri="{C572A759-6A51-4108-AA02-DFA0A04FC94B}">
              <ma14:wrappingTextBoxFlag xmlns="" xmlns:ma14="http://schemas.microsoft.com/office/mac/drawingml/2011/main" val="1"/>
            </a:ext>
          </a:extLst>
        </p:spPr>
        <p:txBody>
          <a:bodyPr lIns="45719" rIns="45719">
            <a:spAutoFit/>
          </a:bodyPr>
          <a:lstStyle>
            <a:lvl1pPr>
              <a:spcBef>
                <a:spcPts val="1000"/>
              </a:spcBef>
              <a:defRPr>
                <a:solidFill>
                  <a:srgbClr val="FFFFFF"/>
                </a:solidFill>
                <a:latin typeface="Times New Roman"/>
                <a:ea typeface="Times New Roman"/>
                <a:cs typeface="Times New Roman"/>
                <a:sym typeface="Times New Roman"/>
              </a:defRPr>
            </a:lvl1pPr>
          </a:lstStyle>
          <a:p>
            <a:r>
              <a:rPr>
                <a:solidFill>
                  <a:srgbClr val="FFC000"/>
                </a:solidFill>
                <a:latin typeface="+mj-lt"/>
              </a:rPr>
              <a:t>www.shenzhou.com                                                                                                www.tmbos.com</a:t>
            </a:r>
          </a:p>
        </p:txBody>
      </p:sp>
      <p:sp>
        <p:nvSpPr>
          <p:cNvPr id="22" name="Shape 22"/>
          <p:cNvSpPr/>
          <p:nvPr/>
        </p:nvSpPr>
        <p:spPr>
          <a:xfrm>
            <a:off x="0" y="1464960"/>
            <a:ext cx="9144002" cy="1600438"/>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lgn="ctr">
              <a:lnSpc>
                <a:spcPct val="150000"/>
              </a:lnSpc>
              <a:defRPr sz="6100">
                <a:solidFill>
                  <a:srgbClr val="FFCE33"/>
                </a:solidFill>
                <a:latin typeface="SimHei"/>
                <a:ea typeface="SimHei"/>
                <a:cs typeface="SimHei"/>
                <a:sym typeface="SimHei"/>
              </a:defRPr>
            </a:lvl1pPr>
          </a:lstStyle>
          <a:p>
            <a:r>
              <a:rPr sz="4400" spc="350" dirty="0" err="1" smtClean="0">
                <a:solidFill>
                  <a:srgbClr val="FFC000"/>
                </a:solidFill>
                <a:latin typeface="+mj-lt"/>
              </a:rPr>
              <a:t>国际中医药发展现状</a:t>
            </a:r>
            <a:endParaRPr lang="en-US" sz="4400" spc="350" dirty="0" smtClean="0">
              <a:solidFill>
                <a:srgbClr val="FFC000"/>
              </a:solidFill>
              <a:latin typeface="+mj-lt"/>
            </a:endParaRPr>
          </a:p>
          <a:p>
            <a:pPr>
              <a:lnSpc>
                <a:spcPct val="100000"/>
              </a:lnSpc>
            </a:pPr>
            <a:r>
              <a:rPr lang="en-US" sz="3200" dirty="0">
                <a:solidFill>
                  <a:srgbClr val="FFC000"/>
                </a:solidFill>
                <a:latin typeface="+mj-lt"/>
                <a:cs typeface="Segoe UI" panose="020B0502040204020203" pitchFamily="34" charset="0"/>
              </a:rPr>
              <a:t>Current status of </a:t>
            </a:r>
            <a:r>
              <a:rPr lang="en-US" sz="3200" dirty="0" smtClean="0">
                <a:solidFill>
                  <a:srgbClr val="FFC000"/>
                </a:solidFill>
                <a:latin typeface="+mj-lt"/>
                <a:cs typeface="Segoe UI" panose="020B0502040204020203" pitchFamily="34" charset="0"/>
              </a:rPr>
              <a:t>overseas TCM development</a:t>
            </a:r>
            <a:endParaRPr lang="en-US" sz="3200" dirty="0">
              <a:solidFill>
                <a:srgbClr val="FFC000"/>
              </a:solidFill>
              <a:latin typeface="+mj-lt"/>
              <a:cs typeface="Segoe UI" panose="020B0502040204020203" pitchFamily="34" charset="0"/>
            </a:endParaRPr>
          </a:p>
        </p:txBody>
      </p:sp>
      <p:sp>
        <p:nvSpPr>
          <p:cNvPr id="23" name="Shape 23"/>
          <p:cNvSpPr/>
          <p:nvPr/>
        </p:nvSpPr>
        <p:spPr>
          <a:xfrm>
            <a:off x="457200" y="4316161"/>
            <a:ext cx="8229600" cy="64633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gn="ctr"/>
            <a:r>
              <a:rPr lang="en-US" b="1" dirty="0" err="1">
                <a:solidFill>
                  <a:srgbClr val="FFC000"/>
                </a:solidFill>
                <a:latin typeface="+mj-lt"/>
                <a:cs typeface="Segoe UI" panose="020B0502040204020203" pitchFamily="34" charset="0"/>
              </a:rPr>
              <a:t>Zhilin</a:t>
            </a:r>
            <a:r>
              <a:rPr lang="en-US" b="1" dirty="0">
                <a:solidFill>
                  <a:srgbClr val="FFC000"/>
                </a:solidFill>
                <a:latin typeface="+mj-lt"/>
                <a:cs typeface="Segoe UI" panose="020B0502040204020203" pitchFamily="34" charset="0"/>
              </a:rPr>
              <a:t> Dong</a:t>
            </a:r>
          </a:p>
          <a:p>
            <a:pPr algn="ctr"/>
            <a:r>
              <a:rPr lang="en-US" dirty="0">
                <a:solidFill>
                  <a:srgbClr val="FFC000"/>
                </a:solidFill>
                <a:latin typeface="+mj-lt"/>
                <a:cs typeface="Segoe UI" panose="020B0502040204020203" pitchFamily="34" charset="0"/>
              </a:rPr>
              <a:t>President, Pan-European Federation of TCM Societies (PEFOTS)</a:t>
            </a:r>
            <a:endParaRPr dirty="0">
              <a:solidFill>
                <a:srgbClr val="FFC000"/>
              </a:solidFill>
              <a:latin typeface="+mj-lt"/>
              <a:cs typeface="Segoe UI" panose="020B0502040204020203" pitchFamily="34" charset="0"/>
            </a:endParaRPr>
          </a:p>
        </p:txBody>
      </p:sp>
      <p:sp>
        <p:nvSpPr>
          <p:cNvPr id="24" name="Shape 24"/>
          <p:cNvSpPr/>
          <p:nvPr/>
        </p:nvSpPr>
        <p:spPr>
          <a:xfrm>
            <a:off x="3894253" y="4996391"/>
            <a:ext cx="1355497" cy="392159"/>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p>
            <a:pPr algn="ctr">
              <a:lnSpc>
                <a:spcPct val="115000"/>
              </a:lnSpc>
              <a:spcBef>
                <a:spcPts val="1000"/>
              </a:spcBef>
              <a:defRPr>
                <a:solidFill>
                  <a:srgbClr val="FFCE33"/>
                </a:solidFill>
                <a:latin typeface="SimHei"/>
                <a:ea typeface="SimHei"/>
                <a:cs typeface="SimHei"/>
                <a:sym typeface="SimHei"/>
              </a:defRPr>
            </a:pPr>
            <a:r>
              <a:rPr lang="en-US" dirty="0" smtClean="0">
                <a:solidFill>
                  <a:srgbClr val="FFC000"/>
                </a:solidFill>
                <a:latin typeface="+mj-lt"/>
                <a:cs typeface="Segoe UI" panose="020B0502040204020203" pitchFamily="34" charset="0"/>
              </a:rPr>
              <a:t>Madrid, </a:t>
            </a:r>
            <a:r>
              <a:rPr dirty="0" smtClean="0">
                <a:solidFill>
                  <a:srgbClr val="FFC000"/>
                </a:solidFill>
                <a:latin typeface="+mj-lt"/>
                <a:cs typeface="Segoe UI" panose="020B0502040204020203" pitchFamily="34" charset="0"/>
              </a:rPr>
              <a:t>2016</a:t>
            </a:r>
            <a:endParaRPr dirty="0">
              <a:solidFill>
                <a:srgbClr val="FFC000"/>
              </a:solidFill>
              <a:latin typeface="+mj-lt"/>
              <a:cs typeface="Segoe UI" panose="020B0502040204020203" pitchFamily="34" charset="0"/>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6" name="image.png"/>
          <p:cNvPicPr>
            <a:picLocks noChangeAspect="1"/>
          </p:cNvPicPr>
          <p:nvPr/>
        </p:nvPicPr>
        <p:blipFill>
          <a:blip r:embed="rId2">
            <a:extLst/>
          </a:blip>
          <a:stretch>
            <a:fillRect/>
          </a:stretch>
        </p:blipFill>
        <p:spPr>
          <a:xfrm>
            <a:off x="0" y="-1588"/>
            <a:ext cx="9144000" cy="6859588"/>
          </a:xfrm>
          <a:prstGeom prst="rect">
            <a:avLst/>
          </a:prstGeom>
          <a:ln w="12700">
            <a:miter lim="400000"/>
          </a:ln>
        </p:spPr>
      </p:pic>
      <p:sp>
        <p:nvSpPr>
          <p:cNvPr id="137" name="Shape 137"/>
          <p:cNvSpPr/>
          <p:nvPr/>
        </p:nvSpPr>
        <p:spPr>
          <a:xfrm>
            <a:off x="-1" y="0"/>
            <a:ext cx="9144002" cy="348429"/>
          </a:xfrm>
          <a:prstGeom prst="rect">
            <a:avLst/>
          </a:prstGeom>
          <a:solidFill>
            <a:srgbClr val="FFCC00"/>
          </a:solidFill>
          <a:ln w="12700">
            <a:miter lim="400000"/>
          </a:ln>
          <a:extLst>
            <a:ext uri="{C572A759-6A51-4108-AA02-DFA0A04FC94B}">
              <ma14:wrappingTextBoxFlag xmlns="" xmlns:ma14="http://schemas.microsoft.com/office/mac/drawingml/2011/main" val="1"/>
            </a:ext>
          </a:extLst>
        </p:spPr>
        <p:txBody>
          <a:bodyPr lIns="45719" rIns="45719">
            <a:spAutoFit/>
          </a:bodyPr>
          <a:lstStyle>
            <a:lvl1pPr>
              <a:spcBef>
                <a:spcPts val="1000"/>
              </a:spcBef>
              <a:defRPr>
                <a:solidFill>
                  <a:srgbClr val="FFFFFF"/>
                </a:solidFill>
                <a:latin typeface="Times New Roman"/>
                <a:ea typeface="Times New Roman"/>
                <a:cs typeface="Times New Roman"/>
                <a:sym typeface="Times New Roman"/>
              </a:defRPr>
            </a:lvl1pPr>
          </a:lstStyle>
          <a:p>
            <a:r>
              <a:t>www.shenzhou.com                                                                                                www.tmbos.com</a:t>
            </a:r>
          </a:p>
        </p:txBody>
      </p:sp>
      <p:sp>
        <p:nvSpPr>
          <p:cNvPr id="138" name="Shape 138"/>
          <p:cNvSpPr/>
          <p:nvPr/>
        </p:nvSpPr>
        <p:spPr>
          <a:xfrm>
            <a:off x="457200" y="514340"/>
            <a:ext cx="8229600" cy="954107"/>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lgn="ctr">
              <a:defRPr sz="3600">
                <a:solidFill>
                  <a:srgbClr val="FFCE33"/>
                </a:solidFill>
                <a:latin typeface="SimHei"/>
                <a:ea typeface="SimHei"/>
                <a:cs typeface="SimHei"/>
                <a:sym typeface="SimHei"/>
              </a:defRPr>
            </a:lvl1pPr>
          </a:lstStyle>
          <a:p>
            <a:r>
              <a:rPr sz="2800" spc="500" dirty="0" err="1" smtClean="0">
                <a:latin typeface="+mj-lt"/>
              </a:rPr>
              <a:t>欧盟传统药品注册统计</a:t>
            </a:r>
            <a:endParaRPr lang="en-US" sz="2800" spc="500" dirty="0" smtClean="0">
              <a:latin typeface="+mj-lt"/>
            </a:endParaRPr>
          </a:p>
          <a:p>
            <a:r>
              <a:rPr lang="en-US" sz="2800" b="1" dirty="0">
                <a:latin typeface="+mj-lt"/>
              </a:rPr>
              <a:t>EU traditional herbal medicinal products registrations</a:t>
            </a:r>
            <a:endParaRPr sz="2800" dirty="0">
              <a:latin typeface="+mj-lt"/>
            </a:endParaRPr>
          </a:p>
        </p:txBody>
      </p:sp>
      <p:sp>
        <p:nvSpPr>
          <p:cNvPr id="140" name="Shape 140"/>
          <p:cNvSpPr/>
          <p:nvPr/>
        </p:nvSpPr>
        <p:spPr>
          <a:xfrm>
            <a:off x="656429" y="4936897"/>
            <a:ext cx="7831138" cy="830997"/>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gn="ctr">
              <a:defRPr sz="2800">
                <a:solidFill>
                  <a:srgbClr val="FFFFFF"/>
                </a:solidFill>
              </a:defRPr>
            </a:pPr>
            <a:r>
              <a:rPr lang="en-US" sz="2400" dirty="0">
                <a:solidFill>
                  <a:srgbClr val="FFC000"/>
                </a:solidFill>
                <a:latin typeface="+mj-lt"/>
              </a:rPr>
              <a:t>By 2015, 1577 products have been registered as traditional herbal medicinal products in the EU.</a:t>
            </a:r>
            <a:endParaRPr sz="2400" dirty="0">
              <a:solidFill>
                <a:srgbClr val="FFC000"/>
              </a:solidFill>
              <a:latin typeface="+mj-lt"/>
              <a:ea typeface="SimHei"/>
              <a:cs typeface="SimHei"/>
              <a:sym typeface="SimHei"/>
            </a:endParaRPr>
          </a:p>
        </p:txBody>
      </p:sp>
      <p:pic>
        <p:nvPicPr>
          <p:cNvPr id="2" name="Picture 1"/>
          <p:cNvPicPr>
            <a:picLocks noChangeAspect="1"/>
          </p:cNvPicPr>
          <p:nvPr/>
        </p:nvPicPr>
        <p:blipFill rotWithShape="1">
          <a:blip r:embed="rId3"/>
          <a:srcRect l="11678" t="28965" r="9909" b="22310"/>
          <a:stretch/>
        </p:blipFill>
        <p:spPr>
          <a:xfrm>
            <a:off x="1394689" y="1678671"/>
            <a:ext cx="6354619" cy="3158837"/>
          </a:xfrm>
          <a:prstGeom prst="rect">
            <a:avLst/>
          </a:prstGeom>
        </p:spPr>
      </p:pic>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6" name="image.png"/>
          <p:cNvPicPr>
            <a:picLocks noChangeAspect="1"/>
          </p:cNvPicPr>
          <p:nvPr/>
        </p:nvPicPr>
        <p:blipFill>
          <a:blip r:embed="rId2">
            <a:extLst/>
          </a:blip>
          <a:stretch>
            <a:fillRect/>
          </a:stretch>
        </p:blipFill>
        <p:spPr>
          <a:xfrm>
            <a:off x="0" y="-1588"/>
            <a:ext cx="9144000" cy="6859588"/>
          </a:xfrm>
          <a:prstGeom prst="rect">
            <a:avLst/>
          </a:prstGeom>
          <a:ln w="12700">
            <a:miter lim="400000"/>
          </a:ln>
        </p:spPr>
      </p:pic>
      <p:sp>
        <p:nvSpPr>
          <p:cNvPr id="147" name="Shape 147"/>
          <p:cNvSpPr/>
          <p:nvPr/>
        </p:nvSpPr>
        <p:spPr>
          <a:xfrm>
            <a:off x="-1" y="0"/>
            <a:ext cx="9144002" cy="348429"/>
          </a:xfrm>
          <a:prstGeom prst="rect">
            <a:avLst/>
          </a:prstGeom>
          <a:solidFill>
            <a:srgbClr val="FFCC00"/>
          </a:solidFill>
          <a:ln w="12700">
            <a:miter lim="400000"/>
          </a:ln>
          <a:extLst>
            <a:ext uri="{C572A759-6A51-4108-AA02-DFA0A04FC94B}">
              <ma14:wrappingTextBoxFlag xmlns="" xmlns:ma14="http://schemas.microsoft.com/office/mac/drawingml/2011/main" val="1"/>
            </a:ext>
          </a:extLst>
        </p:spPr>
        <p:txBody>
          <a:bodyPr lIns="45719" rIns="45719">
            <a:spAutoFit/>
          </a:bodyPr>
          <a:lstStyle>
            <a:lvl1pPr>
              <a:spcBef>
                <a:spcPts val="1000"/>
              </a:spcBef>
              <a:defRPr>
                <a:solidFill>
                  <a:srgbClr val="FFFFFF"/>
                </a:solidFill>
                <a:latin typeface="Times New Roman"/>
                <a:ea typeface="Times New Roman"/>
                <a:cs typeface="Times New Roman"/>
                <a:sym typeface="Times New Roman"/>
              </a:defRPr>
            </a:lvl1pPr>
          </a:lstStyle>
          <a:p>
            <a:r>
              <a:t>www.shenzhou.com                                                                                                www.tmbos.com</a:t>
            </a:r>
          </a:p>
        </p:txBody>
      </p:sp>
      <p:sp>
        <p:nvSpPr>
          <p:cNvPr id="148" name="Shape 148"/>
          <p:cNvSpPr/>
          <p:nvPr/>
        </p:nvSpPr>
        <p:spPr>
          <a:xfrm>
            <a:off x="457200" y="550416"/>
            <a:ext cx="8229600" cy="1077218"/>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lgn="ctr">
              <a:defRPr sz="3600">
                <a:solidFill>
                  <a:srgbClr val="FFCE33"/>
                </a:solidFill>
                <a:latin typeface="SimHei"/>
                <a:ea typeface="SimHei"/>
                <a:cs typeface="SimHei"/>
                <a:sym typeface="SimHei"/>
              </a:defRPr>
            </a:lvl1pPr>
          </a:lstStyle>
          <a:p>
            <a:r>
              <a:rPr sz="3200" dirty="0" err="1" smtClean="0">
                <a:solidFill>
                  <a:srgbClr val="FFC000"/>
                </a:solidFill>
                <a:latin typeface="+mj-lt"/>
              </a:rPr>
              <a:t>传统药市场在全球的占有率</a:t>
            </a:r>
            <a:endParaRPr lang="en-US" sz="3200" dirty="0" smtClean="0">
              <a:solidFill>
                <a:srgbClr val="FFC000"/>
              </a:solidFill>
              <a:latin typeface="+mj-lt"/>
            </a:endParaRPr>
          </a:p>
          <a:p>
            <a:r>
              <a:rPr lang="en-US" sz="3200" b="1" dirty="0">
                <a:solidFill>
                  <a:srgbClr val="FFC000"/>
                </a:solidFill>
                <a:latin typeface="+mj-lt"/>
              </a:rPr>
              <a:t>Global traditional medicines market</a:t>
            </a:r>
            <a:endParaRPr sz="3200" dirty="0">
              <a:solidFill>
                <a:srgbClr val="FFC000"/>
              </a:solidFill>
              <a:latin typeface="+mj-lt"/>
            </a:endParaRPr>
          </a:p>
        </p:txBody>
      </p:sp>
      <p:sp>
        <p:nvSpPr>
          <p:cNvPr id="149" name="Shape 149"/>
          <p:cNvSpPr/>
          <p:nvPr/>
        </p:nvSpPr>
        <p:spPr>
          <a:xfrm>
            <a:off x="611187" y="2048943"/>
            <a:ext cx="7921626" cy="3108543"/>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r>
              <a:rPr lang="en-US" sz="2800" dirty="0" smtClean="0">
                <a:solidFill>
                  <a:srgbClr val="FFC000"/>
                </a:solidFill>
                <a:latin typeface="+mj-lt"/>
              </a:rPr>
              <a:t>        The </a:t>
            </a:r>
            <a:r>
              <a:rPr lang="en-US" sz="2800" dirty="0">
                <a:solidFill>
                  <a:srgbClr val="FFC000"/>
                </a:solidFill>
                <a:latin typeface="+mj-lt"/>
              </a:rPr>
              <a:t>global traditional medicines market is estimated at US$ 173 billion, including US$ 80 billion in China, US$ 42 billion in the EU, US$ 6 billion in the US, and US$ 45 billion in South East Asia, Pacific, Africa, Middle East, Russia and Canada combined. China accounts for 46% of the global traditional medicines market.</a:t>
            </a:r>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png"/>
          <p:cNvPicPr>
            <a:picLocks noChangeAspect="1"/>
          </p:cNvPicPr>
          <p:nvPr/>
        </p:nvPicPr>
        <p:blipFill>
          <a:blip r:embed="rId2">
            <a:extLst/>
          </a:blip>
          <a:stretch>
            <a:fillRect/>
          </a:stretch>
        </p:blipFill>
        <p:spPr>
          <a:xfrm>
            <a:off x="0" y="-1588"/>
            <a:ext cx="9144000" cy="6859588"/>
          </a:xfrm>
          <a:prstGeom prst="rect">
            <a:avLst/>
          </a:prstGeom>
          <a:ln w="12700">
            <a:miter lim="400000"/>
          </a:ln>
        </p:spPr>
      </p:pic>
      <p:sp>
        <p:nvSpPr>
          <p:cNvPr id="167" name="Shape 167"/>
          <p:cNvSpPr/>
          <p:nvPr/>
        </p:nvSpPr>
        <p:spPr>
          <a:xfrm>
            <a:off x="-1" y="0"/>
            <a:ext cx="9144002" cy="348429"/>
          </a:xfrm>
          <a:prstGeom prst="rect">
            <a:avLst/>
          </a:prstGeom>
          <a:solidFill>
            <a:srgbClr val="FFCC00"/>
          </a:solidFill>
          <a:ln w="12700">
            <a:miter lim="400000"/>
          </a:ln>
          <a:extLst>
            <a:ext uri="{C572A759-6A51-4108-AA02-DFA0A04FC94B}">
              <ma14:wrappingTextBoxFlag xmlns="" xmlns:ma14="http://schemas.microsoft.com/office/mac/drawingml/2011/main" val="1"/>
            </a:ext>
          </a:extLst>
        </p:spPr>
        <p:txBody>
          <a:bodyPr lIns="45719" rIns="45719">
            <a:spAutoFit/>
          </a:bodyPr>
          <a:lstStyle>
            <a:lvl1pPr>
              <a:spcBef>
                <a:spcPts val="1000"/>
              </a:spcBef>
              <a:defRPr>
                <a:solidFill>
                  <a:srgbClr val="FFFFFF"/>
                </a:solidFill>
                <a:latin typeface="Times New Roman"/>
                <a:ea typeface="Times New Roman"/>
                <a:cs typeface="Times New Roman"/>
                <a:sym typeface="Times New Roman"/>
              </a:defRPr>
            </a:lvl1pPr>
          </a:lstStyle>
          <a:p>
            <a:r>
              <a:t>www.shenzhou.com                                                                                                www.tmbos.com</a:t>
            </a:r>
          </a:p>
        </p:txBody>
      </p:sp>
      <p:sp>
        <p:nvSpPr>
          <p:cNvPr id="168" name="Shape 168"/>
          <p:cNvSpPr/>
          <p:nvPr/>
        </p:nvSpPr>
        <p:spPr>
          <a:xfrm>
            <a:off x="457200" y="611971"/>
            <a:ext cx="8229600" cy="954107"/>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p>
            <a:pPr algn="ctr">
              <a:defRPr sz="3600">
                <a:solidFill>
                  <a:srgbClr val="FFCE33"/>
                </a:solidFill>
              </a:defRPr>
            </a:pPr>
            <a:r>
              <a:rPr sz="2800" spc="300" dirty="0" err="1" smtClean="0">
                <a:solidFill>
                  <a:srgbClr val="FFC000"/>
                </a:solidFill>
                <a:latin typeface="+mj-lt"/>
                <a:ea typeface="SimHei"/>
                <a:cs typeface="SimHei"/>
                <a:sym typeface="SimHei"/>
              </a:rPr>
              <a:t>国外中医药研究现状</a:t>
            </a:r>
            <a:endParaRPr lang="en-US" sz="2800" spc="300" dirty="0" smtClean="0">
              <a:solidFill>
                <a:srgbClr val="FFC000"/>
              </a:solidFill>
              <a:latin typeface="+mj-lt"/>
              <a:ea typeface="SimHei"/>
              <a:cs typeface="SimHei"/>
              <a:sym typeface="SimHei"/>
            </a:endParaRPr>
          </a:p>
          <a:p>
            <a:pPr algn="ctr">
              <a:defRPr sz="3600">
                <a:solidFill>
                  <a:srgbClr val="FFCE33"/>
                </a:solidFill>
              </a:defRPr>
            </a:pPr>
            <a:r>
              <a:rPr lang="en-US" sz="2800" b="1" dirty="0">
                <a:solidFill>
                  <a:srgbClr val="FFC000"/>
                </a:solidFill>
                <a:latin typeface="+mj-lt"/>
              </a:rPr>
              <a:t>Status of </a:t>
            </a:r>
            <a:r>
              <a:rPr lang="en-US" sz="2800" b="1" dirty="0" smtClean="0">
                <a:solidFill>
                  <a:srgbClr val="FFC000"/>
                </a:solidFill>
                <a:latin typeface="+mj-lt"/>
              </a:rPr>
              <a:t>overseas TCM </a:t>
            </a:r>
            <a:r>
              <a:rPr lang="en-US" sz="2800" b="1" dirty="0">
                <a:solidFill>
                  <a:srgbClr val="FFC000"/>
                </a:solidFill>
                <a:latin typeface="+mj-lt"/>
              </a:rPr>
              <a:t>research</a:t>
            </a:r>
            <a:endParaRPr sz="2800" dirty="0">
              <a:solidFill>
                <a:srgbClr val="FFC000"/>
              </a:solidFill>
              <a:latin typeface="+mj-lt"/>
              <a:ea typeface="SimHei"/>
              <a:cs typeface="SimHei"/>
              <a:sym typeface="SimHei"/>
            </a:endParaRPr>
          </a:p>
        </p:txBody>
      </p:sp>
      <p:sp>
        <p:nvSpPr>
          <p:cNvPr id="169" name="Shape 169"/>
          <p:cNvSpPr/>
          <p:nvPr/>
        </p:nvSpPr>
        <p:spPr>
          <a:xfrm>
            <a:off x="378690" y="1760537"/>
            <a:ext cx="8308109" cy="3816429"/>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r>
              <a:rPr lang="en-US" sz="2200" dirty="0" smtClean="0">
                <a:solidFill>
                  <a:srgbClr val="FFC000"/>
                </a:solidFill>
                <a:latin typeface="+mj-lt"/>
              </a:rPr>
              <a:t>        Due </a:t>
            </a:r>
            <a:r>
              <a:rPr lang="en-US" sz="2200" dirty="0">
                <a:solidFill>
                  <a:srgbClr val="FFC000"/>
                </a:solidFill>
                <a:latin typeface="+mj-lt"/>
              </a:rPr>
              <a:t>to lack of efficacy and serious adverse effects of many conventional drugs, pharmaceutical companies turn to traditional medicine for safe and effective medicines. Governments and private investments also invest heavily on research in traditional medicine. Chinese government and European Commission encourage bilateral cooperation on TCM research. The EU 7</a:t>
            </a:r>
            <a:r>
              <a:rPr lang="en-US" sz="2200" baseline="30000" dirty="0">
                <a:solidFill>
                  <a:srgbClr val="FFC000"/>
                </a:solidFill>
                <a:latin typeface="+mj-lt"/>
              </a:rPr>
              <a:t>th</a:t>
            </a:r>
            <a:r>
              <a:rPr lang="en-US" sz="2200" dirty="0">
                <a:solidFill>
                  <a:srgbClr val="FFC000"/>
                </a:solidFill>
                <a:latin typeface="+mj-lt"/>
              </a:rPr>
              <a:t> framework program granted several research projects on the effects of Chinese herbal medicine on drug resistant bacteria and diabetes. Pharmaceutical and nutritional companies also invest in researches on Chinese herbal medicine, hoping to find effective medicines and functional foods for difficult medical conditions. This may result in a new TCM biotech industry in Europe.</a:t>
            </a:r>
            <a:endParaRPr sz="2200" dirty="0">
              <a:solidFill>
                <a:srgbClr val="FFC000"/>
              </a:solidFill>
              <a:latin typeface="+mj-lt"/>
            </a:endParaRPr>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9" name="image.png"/>
          <p:cNvPicPr>
            <a:picLocks noChangeAspect="1"/>
          </p:cNvPicPr>
          <p:nvPr/>
        </p:nvPicPr>
        <p:blipFill>
          <a:blip r:embed="rId2">
            <a:extLst/>
          </a:blip>
          <a:stretch>
            <a:fillRect/>
          </a:stretch>
        </p:blipFill>
        <p:spPr>
          <a:xfrm>
            <a:off x="-6350" y="0"/>
            <a:ext cx="9144000" cy="6859588"/>
          </a:xfrm>
          <a:prstGeom prst="rect">
            <a:avLst/>
          </a:prstGeom>
          <a:ln w="12700">
            <a:miter lim="400000"/>
          </a:ln>
        </p:spPr>
      </p:pic>
      <p:sp>
        <p:nvSpPr>
          <p:cNvPr id="190" name="Shape 190"/>
          <p:cNvSpPr/>
          <p:nvPr/>
        </p:nvSpPr>
        <p:spPr>
          <a:xfrm>
            <a:off x="-1" y="0"/>
            <a:ext cx="9144002" cy="348429"/>
          </a:xfrm>
          <a:prstGeom prst="rect">
            <a:avLst/>
          </a:prstGeom>
          <a:solidFill>
            <a:srgbClr val="FFCC00"/>
          </a:solidFill>
          <a:ln w="12700">
            <a:miter lim="400000"/>
          </a:ln>
          <a:extLst>
            <a:ext uri="{C572A759-6A51-4108-AA02-DFA0A04FC94B}">
              <ma14:wrappingTextBoxFlag xmlns="" xmlns:ma14="http://schemas.microsoft.com/office/mac/drawingml/2011/main" val="1"/>
            </a:ext>
          </a:extLst>
        </p:spPr>
        <p:txBody>
          <a:bodyPr lIns="45719" rIns="45719">
            <a:spAutoFit/>
          </a:bodyPr>
          <a:lstStyle>
            <a:lvl1pPr>
              <a:spcBef>
                <a:spcPts val="1000"/>
              </a:spcBef>
              <a:defRPr>
                <a:solidFill>
                  <a:srgbClr val="FFFFFF"/>
                </a:solidFill>
                <a:latin typeface="Times New Roman"/>
                <a:ea typeface="Times New Roman"/>
                <a:cs typeface="Times New Roman"/>
                <a:sym typeface="Times New Roman"/>
              </a:defRPr>
            </a:lvl1pPr>
          </a:lstStyle>
          <a:p>
            <a:r>
              <a:t>www.shenzhou.com                                                                                                www.tmbos.com</a:t>
            </a:r>
          </a:p>
        </p:txBody>
      </p:sp>
      <p:sp>
        <p:nvSpPr>
          <p:cNvPr id="191" name="Shape 191"/>
          <p:cNvSpPr/>
          <p:nvPr/>
        </p:nvSpPr>
        <p:spPr>
          <a:xfrm>
            <a:off x="611187" y="2215254"/>
            <a:ext cx="8075613" cy="1852815"/>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p>
            <a:pPr algn="ctr">
              <a:lnSpc>
                <a:spcPct val="130000"/>
              </a:lnSpc>
              <a:defRPr sz="3200">
                <a:solidFill>
                  <a:srgbClr val="FFFFFF"/>
                </a:solidFill>
                <a:latin typeface="SimHei"/>
                <a:ea typeface="SimHei"/>
                <a:cs typeface="SimHei"/>
                <a:sym typeface="SimHei"/>
              </a:defRPr>
            </a:pPr>
            <a:r>
              <a:rPr lang="en-US" altLang="zh-CN" sz="4400" i="1" dirty="0" smtClean="0">
                <a:solidFill>
                  <a:srgbClr val="FFC000"/>
                </a:solidFill>
                <a:latin typeface="Segoe UI" panose="020B0502040204020203" pitchFamily="34" charset="0"/>
                <a:cs typeface="Segoe UI" panose="020B0502040204020203" pitchFamily="34" charset="0"/>
              </a:rPr>
              <a:t>Thank you </a:t>
            </a:r>
            <a:r>
              <a:rPr lang="en-US" altLang="zh-CN" sz="4400" dirty="0" smtClean="0">
                <a:solidFill>
                  <a:srgbClr val="FFC000"/>
                </a:solidFill>
                <a:latin typeface="Segoe UI" panose="020B0502040204020203" pitchFamily="34" charset="0"/>
                <a:cs typeface="Segoe UI" panose="020B0502040204020203" pitchFamily="34" charset="0"/>
              </a:rPr>
              <a:t>!</a:t>
            </a:r>
            <a:r>
              <a:rPr sz="4400" dirty="0" smtClean="0">
                <a:solidFill>
                  <a:srgbClr val="FFC000"/>
                </a:solidFill>
                <a:latin typeface="Segoe UI" panose="020B0502040204020203" pitchFamily="34" charset="0"/>
                <a:cs typeface="Segoe UI" panose="020B0502040204020203" pitchFamily="34" charset="0"/>
              </a:rPr>
              <a:t> </a:t>
            </a:r>
            <a:endParaRPr sz="4400" dirty="0">
              <a:solidFill>
                <a:srgbClr val="FFC000"/>
              </a:solidFill>
              <a:latin typeface="Segoe UI" panose="020B0502040204020203" pitchFamily="34" charset="0"/>
              <a:cs typeface="Segoe UI" panose="020B0502040204020203" pitchFamily="34" charset="0"/>
            </a:endParaRPr>
          </a:p>
          <a:p>
            <a:pPr algn="ctr">
              <a:lnSpc>
                <a:spcPct val="130000"/>
              </a:lnSpc>
              <a:defRPr sz="4800">
                <a:solidFill>
                  <a:srgbClr val="FFCE33"/>
                </a:solidFill>
                <a:latin typeface="SimHei"/>
                <a:ea typeface="SimHei"/>
                <a:cs typeface="SimHei"/>
                <a:sym typeface="SimHei"/>
              </a:defRPr>
            </a:pPr>
            <a:r>
              <a:rPr sz="4400" dirty="0">
                <a:solidFill>
                  <a:srgbClr val="FFC000"/>
                </a:solidFill>
                <a:latin typeface="Segoe UI" panose="020B0502040204020203" pitchFamily="34" charset="0"/>
                <a:cs typeface="Segoe UI" panose="020B0502040204020203" pitchFamily="34" charset="0"/>
              </a:rPr>
              <a:t>谢 </a:t>
            </a:r>
            <a:r>
              <a:rPr lang="en-US" sz="4400" dirty="0" smtClean="0">
                <a:solidFill>
                  <a:srgbClr val="FFC000"/>
                </a:solidFill>
                <a:latin typeface="Segoe UI" panose="020B0502040204020203" pitchFamily="34" charset="0"/>
                <a:cs typeface="Segoe UI" panose="020B0502040204020203" pitchFamily="34" charset="0"/>
              </a:rPr>
              <a:t> </a:t>
            </a:r>
            <a:r>
              <a:rPr sz="4400" dirty="0" err="1" smtClean="0">
                <a:solidFill>
                  <a:srgbClr val="FFC000"/>
                </a:solidFill>
                <a:latin typeface="Segoe UI" panose="020B0502040204020203" pitchFamily="34" charset="0"/>
                <a:cs typeface="Segoe UI" panose="020B0502040204020203" pitchFamily="34" charset="0"/>
              </a:rPr>
              <a:t>谢</a:t>
            </a:r>
            <a:r>
              <a:rPr sz="4400" dirty="0" smtClean="0">
                <a:solidFill>
                  <a:srgbClr val="FFC000"/>
                </a:solidFill>
                <a:latin typeface="Segoe UI" panose="020B0502040204020203" pitchFamily="34" charset="0"/>
                <a:cs typeface="Segoe UI" panose="020B0502040204020203" pitchFamily="34" charset="0"/>
              </a:rPr>
              <a:t> ！ </a:t>
            </a:r>
            <a:endParaRPr sz="4400" dirty="0">
              <a:solidFill>
                <a:srgbClr val="FFC000"/>
              </a:solidFill>
              <a:latin typeface="Segoe UI" panose="020B0502040204020203" pitchFamily="34" charset="0"/>
              <a:cs typeface="Segoe UI" panose="020B0502040204020203" pitchFamily="34" charset="0"/>
            </a:endParaRPr>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image.png"/>
          <p:cNvPicPr>
            <a:picLocks noChangeAspect="1"/>
          </p:cNvPicPr>
          <p:nvPr/>
        </p:nvPicPr>
        <p:blipFill>
          <a:blip r:embed="rId2">
            <a:extLst/>
          </a:blip>
          <a:stretch>
            <a:fillRect/>
          </a:stretch>
        </p:blipFill>
        <p:spPr>
          <a:xfrm>
            <a:off x="0" y="-1588"/>
            <a:ext cx="9144000" cy="6859588"/>
          </a:xfrm>
          <a:prstGeom prst="rect">
            <a:avLst/>
          </a:prstGeom>
          <a:ln w="12700">
            <a:miter lim="400000"/>
          </a:ln>
        </p:spPr>
      </p:pic>
      <p:sp>
        <p:nvSpPr>
          <p:cNvPr id="27" name="Shape 27"/>
          <p:cNvSpPr/>
          <p:nvPr/>
        </p:nvSpPr>
        <p:spPr>
          <a:xfrm>
            <a:off x="-1" y="0"/>
            <a:ext cx="9144002" cy="348429"/>
          </a:xfrm>
          <a:prstGeom prst="rect">
            <a:avLst/>
          </a:prstGeom>
          <a:solidFill>
            <a:srgbClr val="FFCC00"/>
          </a:solidFill>
          <a:ln w="12700">
            <a:miter lim="400000"/>
          </a:ln>
          <a:extLst>
            <a:ext uri="{C572A759-6A51-4108-AA02-DFA0A04FC94B}">
              <ma14:wrappingTextBoxFlag xmlns="" xmlns:ma14="http://schemas.microsoft.com/office/mac/drawingml/2011/main" val="1"/>
            </a:ext>
          </a:extLst>
        </p:spPr>
        <p:txBody>
          <a:bodyPr lIns="45719" rIns="45719">
            <a:spAutoFit/>
          </a:bodyPr>
          <a:lstStyle>
            <a:lvl1pPr>
              <a:spcBef>
                <a:spcPts val="1000"/>
              </a:spcBef>
              <a:defRPr>
                <a:solidFill>
                  <a:srgbClr val="FFFFFF"/>
                </a:solidFill>
                <a:latin typeface="Times New Roman"/>
                <a:ea typeface="Times New Roman"/>
                <a:cs typeface="Times New Roman"/>
                <a:sym typeface="Times New Roman"/>
              </a:defRPr>
            </a:lvl1pPr>
          </a:lstStyle>
          <a:p>
            <a:r>
              <a:t>www.shenzhou.com                                                                                                www.tmbos.com</a:t>
            </a:r>
          </a:p>
        </p:txBody>
      </p:sp>
      <p:sp>
        <p:nvSpPr>
          <p:cNvPr id="28" name="Shape 28"/>
          <p:cNvSpPr/>
          <p:nvPr/>
        </p:nvSpPr>
        <p:spPr>
          <a:xfrm>
            <a:off x="468312" y="1933491"/>
            <a:ext cx="8207376" cy="3539430"/>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p>
            <a:pPr>
              <a:defRPr sz="2800">
                <a:solidFill>
                  <a:srgbClr val="FFFFFF"/>
                </a:solidFill>
                <a:latin typeface="SimHei"/>
                <a:ea typeface="SimHei"/>
                <a:cs typeface="SimHei"/>
                <a:sym typeface="SimHei"/>
              </a:defRPr>
            </a:pPr>
            <a:r>
              <a:rPr dirty="0">
                <a:solidFill>
                  <a:srgbClr val="FFC000"/>
                </a:solidFill>
                <a:latin typeface="+mj-lt"/>
                <a:cs typeface="Segoe UI" panose="020B0502040204020203" pitchFamily="34" charset="0"/>
              </a:rPr>
              <a:t>    </a:t>
            </a:r>
            <a:r>
              <a:rPr lang="en-US" dirty="0" smtClean="0">
                <a:solidFill>
                  <a:srgbClr val="FFC000"/>
                </a:solidFill>
                <a:latin typeface="+mj-lt"/>
                <a:cs typeface="Segoe UI" panose="020B0502040204020203" pitchFamily="34" charset="0"/>
              </a:rPr>
              <a:t>   </a:t>
            </a:r>
            <a:r>
              <a:rPr lang="en-US" sz="2800" dirty="0" smtClean="0">
                <a:solidFill>
                  <a:srgbClr val="FFC000"/>
                </a:solidFill>
                <a:latin typeface="+mj-lt"/>
                <a:cs typeface="Segoe UI" panose="020B0502040204020203" pitchFamily="34" charset="0"/>
                <a:sym typeface="SimHei"/>
              </a:rPr>
              <a:t>In </a:t>
            </a:r>
            <a:r>
              <a:rPr lang="en-US" sz="2800" dirty="0">
                <a:solidFill>
                  <a:srgbClr val="FFC000"/>
                </a:solidFill>
                <a:latin typeface="+mj-lt"/>
                <a:cs typeface="Segoe UI" panose="020B0502040204020203" pitchFamily="34" charset="0"/>
                <a:sym typeface="SimHei"/>
              </a:rPr>
              <a:t>the last two decades, TCM has achieved rapid development overseas. North America, Southeast Asia, Pacific and European regions saw more rapid development than South Asia, Middle East, South America and Africa. TCM is still one form of alternative or complementary medicine in the West. It is estimated that there are over half a million TCM practitioners oversea (outside China).</a:t>
            </a:r>
            <a:endParaRPr dirty="0">
              <a:solidFill>
                <a:srgbClr val="FFC000"/>
              </a:solidFill>
              <a:latin typeface="+mj-lt"/>
              <a:cs typeface="Segoe UI" panose="020B0502040204020203" pitchFamily="34" charset="0"/>
            </a:endParaRPr>
          </a:p>
        </p:txBody>
      </p:sp>
      <p:sp>
        <p:nvSpPr>
          <p:cNvPr id="29" name="Shape 29"/>
          <p:cNvSpPr/>
          <p:nvPr/>
        </p:nvSpPr>
        <p:spPr>
          <a:xfrm>
            <a:off x="0" y="633128"/>
            <a:ext cx="9144001" cy="1015663"/>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gn="ctr">
              <a:defRPr sz="4200">
                <a:solidFill>
                  <a:srgbClr val="FFCE33"/>
                </a:solidFill>
                <a:latin typeface="SimHei"/>
                <a:ea typeface="SimHei"/>
                <a:cs typeface="SimHei"/>
                <a:sym typeface="SimHei"/>
              </a:defRPr>
            </a:pPr>
            <a:r>
              <a:rPr sz="3200" spc="200" dirty="0" err="1" smtClean="0">
                <a:latin typeface="+mj-lt"/>
              </a:rPr>
              <a:t>中医药在海外发展迅速</a:t>
            </a:r>
            <a:endParaRPr lang="en-US" sz="3200" spc="200" dirty="0" smtClean="0">
              <a:latin typeface="+mj-lt"/>
            </a:endParaRPr>
          </a:p>
          <a:p>
            <a:pPr algn="ctr">
              <a:defRPr sz="4200">
                <a:solidFill>
                  <a:srgbClr val="FFCE33"/>
                </a:solidFill>
                <a:latin typeface="SimHei"/>
                <a:ea typeface="SimHei"/>
                <a:cs typeface="SimHei"/>
                <a:sym typeface="SimHei"/>
              </a:defRPr>
            </a:pPr>
            <a:r>
              <a:rPr lang="en-US" sz="2800" b="1" dirty="0">
                <a:latin typeface="+mj-lt"/>
                <a:cs typeface="Segoe UI" panose="020B0502040204020203" pitchFamily="34" charset="0"/>
                <a:sym typeface="SimHei"/>
              </a:rPr>
              <a:t>Rapid development of TCM development </a:t>
            </a:r>
            <a:r>
              <a:rPr lang="en-US" sz="2800" b="1" dirty="0" smtClean="0">
                <a:latin typeface="+mj-lt"/>
                <a:cs typeface="Segoe UI" panose="020B0502040204020203" pitchFamily="34" charset="0"/>
                <a:sym typeface="SimHei"/>
              </a:rPr>
              <a:t>overseas</a:t>
            </a:r>
            <a:endParaRPr lang="en-US" sz="2800" b="1" dirty="0">
              <a:latin typeface="+mj-lt"/>
              <a:cs typeface="Segoe UI" panose="020B0502040204020203" pitchFamily="34" charset="0"/>
              <a:sym typeface="SimHei"/>
            </a:endParaRPr>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image.png"/>
          <p:cNvPicPr>
            <a:picLocks noChangeAspect="1"/>
          </p:cNvPicPr>
          <p:nvPr/>
        </p:nvPicPr>
        <p:blipFill>
          <a:blip r:embed="rId2">
            <a:extLst/>
          </a:blip>
          <a:stretch>
            <a:fillRect/>
          </a:stretch>
        </p:blipFill>
        <p:spPr>
          <a:xfrm>
            <a:off x="0" y="-1588"/>
            <a:ext cx="9144000" cy="6859588"/>
          </a:xfrm>
          <a:prstGeom prst="rect">
            <a:avLst/>
          </a:prstGeom>
          <a:ln w="12700">
            <a:miter lim="400000"/>
          </a:ln>
        </p:spPr>
      </p:pic>
      <p:sp>
        <p:nvSpPr>
          <p:cNvPr id="36" name="Shape 36"/>
          <p:cNvSpPr/>
          <p:nvPr/>
        </p:nvSpPr>
        <p:spPr>
          <a:xfrm>
            <a:off x="-1" y="0"/>
            <a:ext cx="9144002" cy="348429"/>
          </a:xfrm>
          <a:prstGeom prst="rect">
            <a:avLst/>
          </a:prstGeom>
          <a:solidFill>
            <a:srgbClr val="FFCC00"/>
          </a:solidFill>
          <a:ln w="12700">
            <a:miter lim="400000"/>
          </a:ln>
          <a:extLst>
            <a:ext uri="{C572A759-6A51-4108-AA02-DFA0A04FC94B}">
              <ma14:wrappingTextBoxFlag xmlns="" xmlns:ma14="http://schemas.microsoft.com/office/mac/drawingml/2011/main" val="1"/>
            </a:ext>
          </a:extLst>
        </p:spPr>
        <p:txBody>
          <a:bodyPr lIns="45719" rIns="45719">
            <a:spAutoFit/>
          </a:bodyPr>
          <a:lstStyle>
            <a:lvl1pPr>
              <a:spcBef>
                <a:spcPts val="1000"/>
              </a:spcBef>
              <a:defRPr>
                <a:solidFill>
                  <a:srgbClr val="FFFFFF"/>
                </a:solidFill>
                <a:latin typeface="Times New Roman"/>
                <a:ea typeface="Times New Roman"/>
                <a:cs typeface="Times New Roman"/>
                <a:sym typeface="Times New Roman"/>
              </a:defRPr>
            </a:lvl1pPr>
          </a:lstStyle>
          <a:p>
            <a:r>
              <a:t>www.shenzhou.com                                                                                                www.tmbos.com</a:t>
            </a:r>
          </a:p>
        </p:txBody>
      </p:sp>
      <p:sp>
        <p:nvSpPr>
          <p:cNvPr id="37" name="Shape 37"/>
          <p:cNvSpPr/>
          <p:nvPr/>
        </p:nvSpPr>
        <p:spPr>
          <a:xfrm>
            <a:off x="-1" y="498618"/>
            <a:ext cx="9144001" cy="1015663"/>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gn="ctr">
              <a:defRPr sz="3600">
                <a:solidFill>
                  <a:srgbClr val="FFCE33"/>
                </a:solidFill>
              </a:defRPr>
            </a:pPr>
            <a:r>
              <a:rPr sz="3200" spc="200" dirty="0" err="1" smtClean="0">
                <a:solidFill>
                  <a:srgbClr val="FFC000"/>
                </a:solidFill>
                <a:latin typeface="+mj-lt"/>
                <a:ea typeface="SimHei"/>
                <a:cs typeface="SimHei"/>
                <a:sym typeface="SimHei"/>
              </a:rPr>
              <a:t>部分国家中医从业者统计</a:t>
            </a:r>
            <a:endParaRPr lang="en-US" sz="3200" spc="200" dirty="0" smtClean="0">
              <a:solidFill>
                <a:srgbClr val="FFC000"/>
              </a:solidFill>
              <a:latin typeface="+mj-lt"/>
              <a:ea typeface="SimHei"/>
              <a:cs typeface="SimHei"/>
              <a:sym typeface="SimHei"/>
            </a:endParaRPr>
          </a:p>
          <a:p>
            <a:pPr algn="ctr">
              <a:defRPr sz="3600">
                <a:solidFill>
                  <a:srgbClr val="FFCE33"/>
                </a:solidFill>
              </a:defRPr>
            </a:pPr>
            <a:r>
              <a:rPr lang="en-US" sz="2800" b="1" dirty="0">
                <a:solidFill>
                  <a:srgbClr val="FFC000"/>
                </a:solidFill>
                <a:latin typeface="+mj-lt"/>
                <a:ea typeface="SimSun" panose="02010600030101010101" pitchFamily="2" charset="-122"/>
                <a:cs typeface="Times New Roman" panose="02020603050405020304" pitchFamily="18" charset="0"/>
              </a:rPr>
              <a:t>Number of TCM </a:t>
            </a:r>
            <a:r>
              <a:rPr lang="en-US" sz="2800" b="1" dirty="0" smtClean="0">
                <a:solidFill>
                  <a:srgbClr val="FFC000"/>
                </a:solidFill>
                <a:latin typeface="+mj-lt"/>
                <a:ea typeface="SimSun" panose="02010600030101010101" pitchFamily="2" charset="-122"/>
                <a:cs typeface="Times New Roman" panose="02020603050405020304" pitchFamily="18" charset="0"/>
              </a:rPr>
              <a:t>practitioners/acupuncturists</a:t>
            </a:r>
            <a:endParaRPr dirty="0">
              <a:solidFill>
                <a:srgbClr val="FFC000"/>
              </a:solidFill>
              <a:latin typeface="+mj-lt"/>
              <a:ea typeface="SimHei"/>
              <a:cs typeface="SimHei"/>
              <a:sym typeface="SimHei"/>
            </a:endParaRPr>
          </a:p>
        </p:txBody>
      </p:sp>
      <p:graphicFrame>
        <p:nvGraphicFramePr>
          <p:cNvPr id="2" name="Table 1"/>
          <p:cNvGraphicFramePr>
            <a:graphicFrameLocks noGrp="1"/>
          </p:cNvGraphicFramePr>
          <p:nvPr>
            <p:extLst>
              <p:ext uri="{D42A27DB-BD31-4B8C-83A1-F6EECF244321}">
                <p14:modId xmlns:p14="http://schemas.microsoft.com/office/powerpoint/2010/main" val="1601161443"/>
              </p:ext>
            </p:extLst>
          </p:nvPr>
        </p:nvGraphicFramePr>
        <p:xfrm>
          <a:off x="586508" y="1664470"/>
          <a:ext cx="7970982" cy="4416552"/>
        </p:xfrm>
        <a:graphic>
          <a:graphicData uri="http://schemas.openxmlformats.org/drawingml/2006/table">
            <a:tbl>
              <a:tblPr firstRow="1" firstCol="1" bandRow="1">
                <a:tableStyleId>{E8B1032C-EA38-4F05-BA0D-38AFFFC7BED3}</a:tableStyleId>
              </a:tblPr>
              <a:tblGrid>
                <a:gridCol w="1339272"/>
                <a:gridCol w="2660073"/>
                <a:gridCol w="1344330"/>
                <a:gridCol w="2627307"/>
              </a:tblGrid>
              <a:tr h="0">
                <a:tc>
                  <a:txBody>
                    <a:bodyPr/>
                    <a:lstStyle/>
                    <a:p>
                      <a:pPr marR="60960" algn="l">
                        <a:lnSpc>
                          <a:spcPct val="115000"/>
                        </a:lnSpc>
                        <a:spcAft>
                          <a:spcPts val="0"/>
                        </a:spcAft>
                      </a:pPr>
                      <a:r>
                        <a:rPr lang="en-US" sz="1400" dirty="0">
                          <a:solidFill>
                            <a:srgbClr val="FFC000"/>
                          </a:solidFill>
                          <a:effectLst/>
                        </a:rPr>
                        <a:t>Netherlands</a:t>
                      </a:r>
                      <a:endParaRPr lang="en-US" sz="1400" dirty="0">
                        <a:solidFill>
                          <a:srgbClr val="FFC000"/>
                        </a:solidFill>
                        <a:effectLst/>
                        <a:latin typeface="Calibri" panose="020F0502020204030204" pitchFamily="34" charset="0"/>
                        <a:ea typeface="PMingLiU"/>
                        <a:cs typeface="Times New Roman" panose="02020603050405020304" pitchFamily="18" charset="0"/>
                      </a:endParaRPr>
                    </a:p>
                  </a:txBody>
                  <a:tcPr marL="68580" marR="68580" marT="0"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c>
                  <a:txBody>
                    <a:bodyPr/>
                    <a:lstStyle/>
                    <a:p>
                      <a:pPr marR="60960" algn="l">
                        <a:lnSpc>
                          <a:spcPct val="115000"/>
                        </a:lnSpc>
                        <a:spcAft>
                          <a:spcPts val="0"/>
                        </a:spcAft>
                      </a:pPr>
                      <a:r>
                        <a:rPr lang="en-US" sz="1400" b="0" dirty="0">
                          <a:solidFill>
                            <a:srgbClr val="FFC000"/>
                          </a:solidFill>
                          <a:effectLst/>
                        </a:rPr>
                        <a:t>4000+ TCM practitioners &amp; acupuncturists</a:t>
                      </a:r>
                      <a:endParaRPr lang="en-US" sz="1400" b="0" dirty="0">
                        <a:solidFill>
                          <a:srgbClr val="FFC000"/>
                        </a:solidFill>
                        <a:effectLst/>
                        <a:latin typeface="Calibri" panose="020F0502020204030204" pitchFamily="34" charset="0"/>
                        <a:ea typeface="PMingLiU"/>
                        <a:cs typeface="Times New Roman" panose="02020603050405020304" pitchFamily="18" charset="0"/>
                      </a:endParaRPr>
                    </a:p>
                  </a:txBody>
                  <a:tcPr marL="68580" marR="68580" marT="0"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c>
                  <a:txBody>
                    <a:bodyPr/>
                    <a:lstStyle/>
                    <a:p>
                      <a:pPr marR="60960" algn="l">
                        <a:lnSpc>
                          <a:spcPct val="115000"/>
                        </a:lnSpc>
                        <a:spcAft>
                          <a:spcPts val="0"/>
                        </a:spcAft>
                      </a:pPr>
                      <a:r>
                        <a:rPr lang="en-US" sz="1400" dirty="0">
                          <a:solidFill>
                            <a:srgbClr val="FFC000"/>
                          </a:solidFill>
                          <a:effectLst/>
                        </a:rPr>
                        <a:t>Brazil</a:t>
                      </a:r>
                      <a:endParaRPr lang="en-US" sz="1400" dirty="0">
                        <a:solidFill>
                          <a:srgbClr val="FFC000"/>
                        </a:solidFill>
                        <a:effectLst/>
                        <a:latin typeface="Calibri" panose="020F0502020204030204" pitchFamily="34" charset="0"/>
                        <a:ea typeface="PMingLiU"/>
                        <a:cs typeface="Times New Roman" panose="02020603050405020304" pitchFamily="18" charset="0"/>
                      </a:endParaRPr>
                    </a:p>
                  </a:txBody>
                  <a:tcPr marL="68580" marR="68580" marT="0"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c>
                  <a:txBody>
                    <a:bodyPr/>
                    <a:lstStyle/>
                    <a:p>
                      <a:pPr marR="60960" algn="l">
                        <a:lnSpc>
                          <a:spcPct val="115000"/>
                        </a:lnSpc>
                        <a:spcAft>
                          <a:spcPts val="0"/>
                        </a:spcAft>
                      </a:pPr>
                      <a:r>
                        <a:rPr lang="en-US" sz="1400" b="0" dirty="0">
                          <a:solidFill>
                            <a:srgbClr val="FFC000"/>
                          </a:solidFill>
                          <a:effectLst/>
                        </a:rPr>
                        <a:t>10,000+/- acupuncturists</a:t>
                      </a:r>
                      <a:endParaRPr lang="en-US" sz="1400" b="0" dirty="0">
                        <a:solidFill>
                          <a:srgbClr val="FFC000"/>
                        </a:solidFill>
                        <a:effectLst/>
                        <a:latin typeface="Calibri" panose="020F0502020204030204" pitchFamily="34" charset="0"/>
                        <a:ea typeface="PMingLiU"/>
                        <a:cs typeface="Times New Roman" panose="02020603050405020304" pitchFamily="18" charset="0"/>
                      </a:endParaRPr>
                    </a:p>
                  </a:txBody>
                  <a:tcPr marL="68580" marR="68580" marT="0"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r>
              <a:tr h="0">
                <a:tc>
                  <a:txBody>
                    <a:bodyPr/>
                    <a:lstStyle/>
                    <a:p>
                      <a:pPr marR="60960" algn="l">
                        <a:lnSpc>
                          <a:spcPct val="115000"/>
                        </a:lnSpc>
                        <a:spcAft>
                          <a:spcPts val="0"/>
                        </a:spcAft>
                      </a:pPr>
                      <a:r>
                        <a:rPr lang="en-US" sz="1400" dirty="0">
                          <a:solidFill>
                            <a:srgbClr val="FFC000"/>
                          </a:solidFill>
                          <a:effectLst/>
                        </a:rPr>
                        <a:t>UK</a:t>
                      </a:r>
                      <a:endParaRPr lang="en-US" sz="1400" dirty="0">
                        <a:solidFill>
                          <a:srgbClr val="FFC000"/>
                        </a:solidFill>
                        <a:effectLst/>
                        <a:latin typeface="Calibri" panose="020F0502020204030204" pitchFamily="34" charset="0"/>
                        <a:ea typeface="PMingLiU"/>
                        <a:cs typeface="Times New Roman" panose="02020603050405020304" pitchFamily="18" charset="0"/>
                      </a:endParaRPr>
                    </a:p>
                  </a:txBody>
                  <a:tcPr marL="68580" marR="68580" marT="0"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noFill/>
                  </a:tcPr>
                </a:tc>
                <a:tc>
                  <a:txBody>
                    <a:bodyPr/>
                    <a:lstStyle/>
                    <a:p>
                      <a:pPr marR="60960" algn="l">
                        <a:lnSpc>
                          <a:spcPct val="115000"/>
                        </a:lnSpc>
                        <a:spcAft>
                          <a:spcPts val="0"/>
                        </a:spcAft>
                      </a:pPr>
                      <a:r>
                        <a:rPr lang="en-US" sz="1400" dirty="0">
                          <a:solidFill>
                            <a:srgbClr val="FFC000"/>
                          </a:solidFill>
                          <a:effectLst/>
                        </a:rPr>
                        <a:t>10,000+ TCM practitioners &amp; acupuncturists</a:t>
                      </a:r>
                      <a:endParaRPr lang="en-US" sz="1400" dirty="0">
                        <a:solidFill>
                          <a:srgbClr val="FFC000"/>
                        </a:solidFill>
                        <a:effectLst/>
                        <a:latin typeface="Calibri" panose="020F0502020204030204" pitchFamily="34" charset="0"/>
                        <a:ea typeface="PMingLiU"/>
                        <a:cs typeface="Times New Roman" panose="02020603050405020304" pitchFamily="18" charset="0"/>
                      </a:endParaRPr>
                    </a:p>
                  </a:txBody>
                  <a:tcPr marL="68580" marR="68580" marT="0"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noFill/>
                  </a:tcPr>
                </a:tc>
                <a:tc>
                  <a:txBody>
                    <a:bodyPr/>
                    <a:lstStyle/>
                    <a:p>
                      <a:pPr marR="60960" algn="l">
                        <a:lnSpc>
                          <a:spcPct val="115000"/>
                        </a:lnSpc>
                        <a:spcAft>
                          <a:spcPts val="0"/>
                        </a:spcAft>
                      </a:pPr>
                      <a:r>
                        <a:rPr lang="en-US" sz="1400" b="1" dirty="0">
                          <a:solidFill>
                            <a:srgbClr val="FFC000"/>
                          </a:solidFill>
                          <a:effectLst/>
                        </a:rPr>
                        <a:t>South Africa</a:t>
                      </a:r>
                      <a:endParaRPr lang="en-US" sz="1400" b="1" dirty="0">
                        <a:solidFill>
                          <a:srgbClr val="FFC000"/>
                        </a:solidFill>
                        <a:effectLst/>
                        <a:latin typeface="Calibri" panose="020F0502020204030204" pitchFamily="34" charset="0"/>
                        <a:ea typeface="PMingLiU"/>
                        <a:cs typeface="Times New Roman" panose="02020603050405020304" pitchFamily="18" charset="0"/>
                      </a:endParaRPr>
                    </a:p>
                  </a:txBody>
                  <a:tcPr marL="68580" marR="68580" marT="0"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noFill/>
                  </a:tcPr>
                </a:tc>
                <a:tc>
                  <a:txBody>
                    <a:bodyPr/>
                    <a:lstStyle/>
                    <a:p>
                      <a:pPr marR="60960" algn="l">
                        <a:lnSpc>
                          <a:spcPct val="115000"/>
                        </a:lnSpc>
                        <a:spcAft>
                          <a:spcPts val="0"/>
                        </a:spcAft>
                      </a:pPr>
                      <a:r>
                        <a:rPr lang="en-US" sz="1400" dirty="0">
                          <a:solidFill>
                            <a:srgbClr val="FFC000"/>
                          </a:solidFill>
                          <a:effectLst/>
                        </a:rPr>
                        <a:t>500+ TCM practitioners &amp; acupuncturists</a:t>
                      </a:r>
                      <a:endParaRPr lang="en-US" sz="1400" dirty="0">
                        <a:solidFill>
                          <a:srgbClr val="FFC000"/>
                        </a:solidFill>
                        <a:effectLst/>
                        <a:latin typeface="Calibri" panose="020F0502020204030204" pitchFamily="34" charset="0"/>
                        <a:ea typeface="PMingLiU"/>
                        <a:cs typeface="Times New Roman" panose="02020603050405020304" pitchFamily="18" charset="0"/>
                      </a:endParaRPr>
                    </a:p>
                  </a:txBody>
                  <a:tcPr marL="68580" marR="68580" marT="0"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noFill/>
                  </a:tcPr>
                </a:tc>
              </a:tr>
              <a:tr h="0">
                <a:tc>
                  <a:txBody>
                    <a:bodyPr/>
                    <a:lstStyle/>
                    <a:p>
                      <a:pPr marR="60960" algn="l">
                        <a:lnSpc>
                          <a:spcPct val="115000"/>
                        </a:lnSpc>
                        <a:spcAft>
                          <a:spcPts val="0"/>
                        </a:spcAft>
                      </a:pPr>
                      <a:r>
                        <a:rPr lang="en-US" sz="1400">
                          <a:solidFill>
                            <a:srgbClr val="FFC000"/>
                          </a:solidFill>
                          <a:effectLst/>
                        </a:rPr>
                        <a:t>France</a:t>
                      </a:r>
                      <a:endParaRPr lang="en-US" sz="1400">
                        <a:solidFill>
                          <a:srgbClr val="FFC000"/>
                        </a:solidFill>
                        <a:effectLst/>
                        <a:latin typeface="Calibri" panose="020F0502020204030204" pitchFamily="34" charset="0"/>
                        <a:ea typeface="PMingLiU"/>
                        <a:cs typeface="Times New Roman" panose="02020603050405020304" pitchFamily="18" charset="0"/>
                      </a:endParaRPr>
                    </a:p>
                  </a:txBody>
                  <a:tcPr marL="68580" marR="68580" marT="0"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c>
                  <a:txBody>
                    <a:bodyPr/>
                    <a:lstStyle/>
                    <a:p>
                      <a:pPr marR="60960" algn="l">
                        <a:lnSpc>
                          <a:spcPct val="115000"/>
                        </a:lnSpc>
                        <a:spcAft>
                          <a:spcPts val="0"/>
                        </a:spcAft>
                      </a:pPr>
                      <a:r>
                        <a:rPr lang="en-US" sz="1400" dirty="0">
                          <a:solidFill>
                            <a:srgbClr val="FFC000"/>
                          </a:solidFill>
                          <a:effectLst/>
                        </a:rPr>
                        <a:t>10,000+ acupuncturists</a:t>
                      </a:r>
                      <a:endParaRPr lang="en-US" sz="1400" dirty="0">
                        <a:solidFill>
                          <a:srgbClr val="FFC000"/>
                        </a:solidFill>
                        <a:effectLst/>
                        <a:latin typeface="Calibri" panose="020F0502020204030204" pitchFamily="34" charset="0"/>
                        <a:ea typeface="PMingLiU"/>
                        <a:cs typeface="Times New Roman" panose="02020603050405020304" pitchFamily="18" charset="0"/>
                      </a:endParaRPr>
                    </a:p>
                  </a:txBody>
                  <a:tcPr marL="68580" marR="68580" marT="0"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c>
                  <a:txBody>
                    <a:bodyPr/>
                    <a:lstStyle/>
                    <a:p>
                      <a:pPr marR="60960" algn="l">
                        <a:lnSpc>
                          <a:spcPct val="115000"/>
                        </a:lnSpc>
                        <a:spcAft>
                          <a:spcPts val="0"/>
                        </a:spcAft>
                      </a:pPr>
                      <a:r>
                        <a:rPr lang="en-US" sz="1400" b="1" dirty="0">
                          <a:solidFill>
                            <a:srgbClr val="FFC000"/>
                          </a:solidFill>
                          <a:effectLst/>
                        </a:rPr>
                        <a:t>Singapore</a:t>
                      </a:r>
                      <a:endParaRPr lang="en-US" sz="1400" b="1" dirty="0">
                        <a:solidFill>
                          <a:srgbClr val="FFC000"/>
                        </a:solidFill>
                        <a:effectLst/>
                        <a:latin typeface="Calibri" panose="020F0502020204030204" pitchFamily="34" charset="0"/>
                        <a:ea typeface="PMingLiU"/>
                        <a:cs typeface="Times New Roman" panose="02020603050405020304" pitchFamily="18" charset="0"/>
                      </a:endParaRPr>
                    </a:p>
                  </a:txBody>
                  <a:tcPr marL="68580" marR="68580" marT="0"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c>
                  <a:txBody>
                    <a:bodyPr/>
                    <a:lstStyle/>
                    <a:p>
                      <a:pPr marR="60960" algn="l">
                        <a:lnSpc>
                          <a:spcPct val="115000"/>
                        </a:lnSpc>
                        <a:spcAft>
                          <a:spcPts val="0"/>
                        </a:spcAft>
                      </a:pPr>
                      <a:r>
                        <a:rPr lang="en-US" sz="1400">
                          <a:solidFill>
                            <a:srgbClr val="FFC000"/>
                          </a:solidFill>
                          <a:effectLst/>
                        </a:rPr>
                        <a:t>3000+ TCM practitioners</a:t>
                      </a:r>
                      <a:endParaRPr lang="en-US" sz="1400">
                        <a:solidFill>
                          <a:srgbClr val="FFC000"/>
                        </a:solidFill>
                        <a:effectLst/>
                        <a:latin typeface="Calibri" panose="020F0502020204030204" pitchFamily="34" charset="0"/>
                        <a:ea typeface="PMingLiU"/>
                        <a:cs typeface="Times New Roman" panose="02020603050405020304" pitchFamily="18" charset="0"/>
                      </a:endParaRPr>
                    </a:p>
                  </a:txBody>
                  <a:tcPr marL="68580" marR="68580" marT="0"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r>
              <a:tr h="0">
                <a:tc>
                  <a:txBody>
                    <a:bodyPr/>
                    <a:lstStyle/>
                    <a:p>
                      <a:pPr marR="60960" algn="l">
                        <a:lnSpc>
                          <a:spcPct val="115000"/>
                        </a:lnSpc>
                        <a:spcAft>
                          <a:spcPts val="0"/>
                        </a:spcAft>
                      </a:pPr>
                      <a:r>
                        <a:rPr lang="en-US" sz="1400">
                          <a:solidFill>
                            <a:srgbClr val="FFC000"/>
                          </a:solidFill>
                          <a:effectLst/>
                        </a:rPr>
                        <a:t>Spain</a:t>
                      </a:r>
                      <a:endParaRPr lang="en-US" sz="1400">
                        <a:solidFill>
                          <a:srgbClr val="FFC000"/>
                        </a:solidFill>
                        <a:effectLst/>
                        <a:latin typeface="Calibri" panose="020F0502020204030204" pitchFamily="34" charset="0"/>
                        <a:ea typeface="PMingLiU"/>
                        <a:cs typeface="Times New Roman" panose="02020603050405020304" pitchFamily="18" charset="0"/>
                      </a:endParaRPr>
                    </a:p>
                  </a:txBody>
                  <a:tcPr marL="68580" marR="68580" marT="0"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noFill/>
                  </a:tcPr>
                </a:tc>
                <a:tc>
                  <a:txBody>
                    <a:bodyPr/>
                    <a:lstStyle/>
                    <a:p>
                      <a:pPr marR="60960" algn="l">
                        <a:lnSpc>
                          <a:spcPct val="115000"/>
                        </a:lnSpc>
                        <a:spcAft>
                          <a:spcPts val="0"/>
                        </a:spcAft>
                      </a:pPr>
                      <a:r>
                        <a:rPr lang="en-US" sz="1400" dirty="0">
                          <a:solidFill>
                            <a:srgbClr val="FFC000"/>
                          </a:solidFill>
                          <a:effectLst/>
                        </a:rPr>
                        <a:t>15,000+ TCM practitioners &amp; acupuncturists</a:t>
                      </a:r>
                      <a:endParaRPr lang="en-US" sz="1400" dirty="0">
                        <a:solidFill>
                          <a:srgbClr val="FFC000"/>
                        </a:solidFill>
                        <a:effectLst/>
                        <a:latin typeface="Calibri" panose="020F0502020204030204" pitchFamily="34" charset="0"/>
                        <a:ea typeface="PMingLiU"/>
                        <a:cs typeface="Times New Roman" panose="02020603050405020304" pitchFamily="18" charset="0"/>
                      </a:endParaRPr>
                    </a:p>
                  </a:txBody>
                  <a:tcPr marL="68580" marR="68580" marT="0"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noFill/>
                  </a:tcPr>
                </a:tc>
                <a:tc>
                  <a:txBody>
                    <a:bodyPr/>
                    <a:lstStyle/>
                    <a:p>
                      <a:pPr marR="60960" algn="l">
                        <a:lnSpc>
                          <a:spcPct val="115000"/>
                        </a:lnSpc>
                        <a:spcAft>
                          <a:spcPts val="0"/>
                        </a:spcAft>
                      </a:pPr>
                      <a:r>
                        <a:rPr lang="en-US" sz="1400" b="1" dirty="0">
                          <a:solidFill>
                            <a:srgbClr val="FFC000"/>
                          </a:solidFill>
                          <a:effectLst/>
                        </a:rPr>
                        <a:t>Malaysia</a:t>
                      </a:r>
                      <a:endParaRPr lang="en-US" sz="1400" b="1" dirty="0">
                        <a:solidFill>
                          <a:srgbClr val="FFC000"/>
                        </a:solidFill>
                        <a:effectLst/>
                        <a:latin typeface="Calibri" panose="020F0502020204030204" pitchFamily="34" charset="0"/>
                        <a:ea typeface="PMingLiU"/>
                        <a:cs typeface="Times New Roman" panose="02020603050405020304" pitchFamily="18" charset="0"/>
                      </a:endParaRPr>
                    </a:p>
                  </a:txBody>
                  <a:tcPr marL="68580" marR="68580" marT="0"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noFill/>
                  </a:tcPr>
                </a:tc>
                <a:tc>
                  <a:txBody>
                    <a:bodyPr/>
                    <a:lstStyle/>
                    <a:p>
                      <a:pPr marR="60960" algn="l">
                        <a:lnSpc>
                          <a:spcPct val="115000"/>
                        </a:lnSpc>
                        <a:spcAft>
                          <a:spcPts val="0"/>
                        </a:spcAft>
                      </a:pPr>
                      <a:r>
                        <a:rPr lang="en-US" sz="1400" dirty="0">
                          <a:solidFill>
                            <a:srgbClr val="FFC000"/>
                          </a:solidFill>
                          <a:effectLst/>
                        </a:rPr>
                        <a:t>8000+ TCM practitioners &amp; acupuncturists</a:t>
                      </a:r>
                      <a:endParaRPr lang="en-US" sz="1400" dirty="0">
                        <a:solidFill>
                          <a:srgbClr val="FFC000"/>
                        </a:solidFill>
                        <a:effectLst/>
                        <a:latin typeface="Calibri" panose="020F0502020204030204" pitchFamily="34" charset="0"/>
                        <a:ea typeface="PMingLiU"/>
                        <a:cs typeface="Times New Roman" panose="02020603050405020304" pitchFamily="18" charset="0"/>
                      </a:endParaRPr>
                    </a:p>
                  </a:txBody>
                  <a:tcPr marL="68580" marR="68580" marT="0"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noFill/>
                  </a:tcPr>
                </a:tc>
              </a:tr>
              <a:tr h="0">
                <a:tc>
                  <a:txBody>
                    <a:bodyPr/>
                    <a:lstStyle/>
                    <a:p>
                      <a:pPr marR="60960" algn="l">
                        <a:lnSpc>
                          <a:spcPct val="115000"/>
                        </a:lnSpc>
                        <a:spcAft>
                          <a:spcPts val="0"/>
                        </a:spcAft>
                      </a:pPr>
                      <a:r>
                        <a:rPr lang="en-US" sz="1400">
                          <a:solidFill>
                            <a:srgbClr val="FFC000"/>
                          </a:solidFill>
                          <a:effectLst/>
                        </a:rPr>
                        <a:t>Portugal</a:t>
                      </a:r>
                      <a:endParaRPr lang="en-US" sz="1400">
                        <a:solidFill>
                          <a:srgbClr val="FFC000"/>
                        </a:solidFill>
                        <a:effectLst/>
                        <a:latin typeface="Calibri" panose="020F0502020204030204" pitchFamily="34" charset="0"/>
                        <a:ea typeface="PMingLiU"/>
                        <a:cs typeface="Times New Roman" panose="02020603050405020304" pitchFamily="18" charset="0"/>
                      </a:endParaRPr>
                    </a:p>
                  </a:txBody>
                  <a:tcPr marL="68580" marR="68580" marT="0"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c>
                  <a:txBody>
                    <a:bodyPr/>
                    <a:lstStyle/>
                    <a:p>
                      <a:pPr marR="60960" algn="l">
                        <a:lnSpc>
                          <a:spcPct val="115000"/>
                        </a:lnSpc>
                        <a:spcAft>
                          <a:spcPts val="0"/>
                        </a:spcAft>
                      </a:pPr>
                      <a:r>
                        <a:rPr lang="en-US" sz="1400" dirty="0">
                          <a:solidFill>
                            <a:srgbClr val="FFC000"/>
                          </a:solidFill>
                          <a:effectLst/>
                        </a:rPr>
                        <a:t>3000+ acupuncturists</a:t>
                      </a:r>
                      <a:endParaRPr lang="en-US" sz="1400" dirty="0">
                        <a:solidFill>
                          <a:srgbClr val="FFC000"/>
                        </a:solidFill>
                        <a:effectLst/>
                        <a:latin typeface="Calibri" panose="020F0502020204030204" pitchFamily="34" charset="0"/>
                        <a:ea typeface="PMingLiU"/>
                        <a:cs typeface="Times New Roman" panose="02020603050405020304" pitchFamily="18" charset="0"/>
                      </a:endParaRPr>
                    </a:p>
                  </a:txBody>
                  <a:tcPr marL="68580" marR="68580" marT="0"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c>
                  <a:txBody>
                    <a:bodyPr/>
                    <a:lstStyle/>
                    <a:p>
                      <a:pPr marR="60960" algn="l">
                        <a:lnSpc>
                          <a:spcPct val="115000"/>
                        </a:lnSpc>
                        <a:spcAft>
                          <a:spcPts val="0"/>
                        </a:spcAft>
                      </a:pPr>
                      <a:r>
                        <a:rPr lang="en-US" sz="1400" b="1" dirty="0">
                          <a:solidFill>
                            <a:srgbClr val="FFC000"/>
                          </a:solidFill>
                          <a:effectLst/>
                        </a:rPr>
                        <a:t>Thailand</a:t>
                      </a:r>
                      <a:endParaRPr lang="en-US" sz="1400" b="1" dirty="0">
                        <a:solidFill>
                          <a:srgbClr val="FFC000"/>
                        </a:solidFill>
                        <a:effectLst/>
                        <a:latin typeface="Calibri" panose="020F0502020204030204" pitchFamily="34" charset="0"/>
                        <a:ea typeface="PMingLiU"/>
                        <a:cs typeface="Times New Roman" panose="02020603050405020304" pitchFamily="18" charset="0"/>
                      </a:endParaRPr>
                    </a:p>
                  </a:txBody>
                  <a:tcPr marL="68580" marR="68580" marT="0"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c>
                  <a:txBody>
                    <a:bodyPr/>
                    <a:lstStyle/>
                    <a:p>
                      <a:pPr marR="60960" algn="l">
                        <a:lnSpc>
                          <a:spcPct val="115000"/>
                        </a:lnSpc>
                        <a:spcAft>
                          <a:spcPts val="0"/>
                        </a:spcAft>
                      </a:pPr>
                      <a:r>
                        <a:rPr lang="en-US" sz="1400" dirty="0">
                          <a:solidFill>
                            <a:srgbClr val="FFC000"/>
                          </a:solidFill>
                          <a:effectLst/>
                        </a:rPr>
                        <a:t>1000+ TCM practitioners &amp; acupuncturists</a:t>
                      </a:r>
                      <a:endParaRPr lang="en-US" sz="1400" dirty="0">
                        <a:solidFill>
                          <a:srgbClr val="FFC000"/>
                        </a:solidFill>
                        <a:effectLst/>
                        <a:latin typeface="Calibri" panose="020F0502020204030204" pitchFamily="34" charset="0"/>
                        <a:ea typeface="PMingLiU"/>
                        <a:cs typeface="Times New Roman" panose="02020603050405020304" pitchFamily="18" charset="0"/>
                      </a:endParaRPr>
                    </a:p>
                  </a:txBody>
                  <a:tcPr marL="68580" marR="68580" marT="0"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r>
              <a:tr h="0">
                <a:tc>
                  <a:txBody>
                    <a:bodyPr/>
                    <a:lstStyle/>
                    <a:p>
                      <a:pPr marR="60960" algn="l">
                        <a:lnSpc>
                          <a:spcPct val="115000"/>
                        </a:lnSpc>
                        <a:spcAft>
                          <a:spcPts val="0"/>
                        </a:spcAft>
                      </a:pPr>
                      <a:r>
                        <a:rPr lang="en-US" sz="1400">
                          <a:solidFill>
                            <a:srgbClr val="FFC000"/>
                          </a:solidFill>
                          <a:effectLst/>
                        </a:rPr>
                        <a:t>Germany</a:t>
                      </a:r>
                      <a:endParaRPr lang="en-US" sz="1400">
                        <a:solidFill>
                          <a:srgbClr val="FFC000"/>
                        </a:solidFill>
                        <a:effectLst/>
                        <a:latin typeface="Calibri" panose="020F0502020204030204" pitchFamily="34" charset="0"/>
                        <a:ea typeface="PMingLiU"/>
                        <a:cs typeface="Times New Roman" panose="02020603050405020304" pitchFamily="18" charset="0"/>
                      </a:endParaRPr>
                    </a:p>
                  </a:txBody>
                  <a:tcPr marL="68580" marR="68580" marT="0"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noFill/>
                  </a:tcPr>
                </a:tc>
                <a:tc>
                  <a:txBody>
                    <a:bodyPr/>
                    <a:lstStyle/>
                    <a:p>
                      <a:pPr marR="60960" algn="l">
                        <a:lnSpc>
                          <a:spcPct val="115000"/>
                        </a:lnSpc>
                        <a:spcAft>
                          <a:spcPts val="0"/>
                        </a:spcAft>
                      </a:pPr>
                      <a:r>
                        <a:rPr lang="en-US" sz="1400">
                          <a:solidFill>
                            <a:srgbClr val="FFC000"/>
                          </a:solidFill>
                          <a:effectLst/>
                        </a:rPr>
                        <a:t>50,000+ acupuncturists</a:t>
                      </a:r>
                      <a:endParaRPr lang="en-US" sz="1400">
                        <a:solidFill>
                          <a:srgbClr val="FFC000"/>
                        </a:solidFill>
                        <a:effectLst/>
                        <a:latin typeface="Calibri" panose="020F0502020204030204" pitchFamily="34" charset="0"/>
                        <a:ea typeface="PMingLiU"/>
                        <a:cs typeface="Times New Roman" panose="02020603050405020304" pitchFamily="18" charset="0"/>
                      </a:endParaRPr>
                    </a:p>
                  </a:txBody>
                  <a:tcPr marL="68580" marR="68580" marT="0"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noFill/>
                  </a:tcPr>
                </a:tc>
                <a:tc>
                  <a:txBody>
                    <a:bodyPr/>
                    <a:lstStyle/>
                    <a:p>
                      <a:pPr marR="60960" algn="l">
                        <a:lnSpc>
                          <a:spcPct val="115000"/>
                        </a:lnSpc>
                        <a:spcAft>
                          <a:spcPts val="0"/>
                        </a:spcAft>
                      </a:pPr>
                      <a:r>
                        <a:rPr lang="en-US" sz="1400" b="1" dirty="0">
                          <a:solidFill>
                            <a:srgbClr val="FFC000"/>
                          </a:solidFill>
                          <a:effectLst/>
                        </a:rPr>
                        <a:t>Philippines</a:t>
                      </a:r>
                      <a:endParaRPr lang="en-US" sz="1400" b="1" dirty="0">
                        <a:solidFill>
                          <a:srgbClr val="FFC000"/>
                        </a:solidFill>
                        <a:effectLst/>
                        <a:latin typeface="Calibri" panose="020F0502020204030204" pitchFamily="34" charset="0"/>
                        <a:ea typeface="PMingLiU"/>
                        <a:cs typeface="Times New Roman" panose="02020603050405020304" pitchFamily="18" charset="0"/>
                      </a:endParaRPr>
                    </a:p>
                  </a:txBody>
                  <a:tcPr marL="68580" marR="68580" marT="0"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noFill/>
                  </a:tcPr>
                </a:tc>
                <a:tc>
                  <a:txBody>
                    <a:bodyPr/>
                    <a:lstStyle/>
                    <a:p>
                      <a:pPr marR="60960" algn="l">
                        <a:lnSpc>
                          <a:spcPct val="115000"/>
                        </a:lnSpc>
                        <a:spcAft>
                          <a:spcPts val="0"/>
                        </a:spcAft>
                      </a:pPr>
                      <a:r>
                        <a:rPr lang="en-US" sz="1400">
                          <a:solidFill>
                            <a:srgbClr val="FFC000"/>
                          </a:solidFill>
                          <a:effectLst/>
                        </a:rPr>
                        <a:t>1000+ TCM practitioners &amp; acupuncturists</a:t>
                      </a:r>
                      <a:endParaRPr lang="en-US" sz="1400">
                        <a:solidFill>
                          <a:srgbClr val="FFC000"/>
                        </a:solidFill>
                        <a:effectLst/>
                        <a:latin typeface="Calibri" panose="020F0502020204030204" pitchFamily="34" charset="0"/>
                        <a:ea typeface="PMingLiU"/>
                        <a:cs typeface="Times New Roman" panose="02020603050405020304" pitchFamily="18" charset="0"/>
                      </a:endParaRPr>
                    </a:p>
                  </a:txBody>
                  <a:tcPr marL="68580" marR="68580" marT="0"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noFill/>
                  </a:tcPr>
                </a:tc>
              </a:tr>
              <a:tr h="0">
                <a:tc>
                  <a:txBody>
                    <a:bodyPr/>
                    <a:lstStyle/>
                    <a:p>
                      <a:pPr marR="60960" algn="l">
                        <a:lnSpc>
                          <a:spcPct val="115000"/>
                        </a:lnSpc>
                        <a:spcAft>
                          <a:spcPts val="0"/>
                        </a:spcAft>
                      </a:pPr>
                      <a:r>
                        <a:rPr lang="en-US" sz="1400">
                          <a:solidFill>
                            <a:srgbClr val="FFC000"/>
                          </a:solidFill>
                          <a:effectLst/>
                        </a:rPr>
                        <a:t>US</a:t>
                      </a:r>
                      <a:endParaRPr lang="en-US" sz="1400">
                        <a:solidFill>
                          <a:srgbClr val="FFC000"/>
                        </a:solidFill>
                        <a:effectLst/>
                        <a:latin typeface="Calibri" panose="020F0502020204030204" pitchFamily="34" charset="0"/>
                        <a:ea typeface="PMingLiU"/>
                        <a:cs typeface="Times New Roman" panose="02020603050405020304" pitchFamily="18" charset="0"/>
                      </a:endParaRPr>
                    </a:p>
                  </a:txBody>
                  <a:tcPr marL="68580" marR="68580" marT="0"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c>
                  <a:txBody>
                    <a:bodyPr/>
                    <a:lstStyle/>
                    <a:p>
                      <a:pPr marR="60960" algn="l">
                        <a:lnSpc>
                          <a:spcPct val="115000"/>
                        </a:lnSpc>
                        <a:spcAft>
                          <a:spcPts val="0"/>
                        </a:spcAft>
                      </a:pPr>
                      <a:r>
                        <a:rPr lang="en-US" sz="1400" dirty="0">
                          <a:solidFill>
                            <a:srgbClr val="FFC000"/>
                          </a:solidFill>
                          <a:effectLst/>
                        </a:rPr>
                        <a:t>40,000+ acupuncturists</a:t>
                      </a:r>
                      <a:endParaRPr lang="en-US" sz="1400" dirty="0">
                        <a:solidFill>
                          <a:srgbClr val="FFC000"/>
                        </a:solidFill>
                        <a:effectLst/>
                        <a:latin typeface="Calibri" panose="020F0502020204030204" pitchFamily="34" charset="0"/>
                        <a:ea typeface="PMingLiU"/>
                        <a:cs typeface="Times New Roman" panose="02020603050405020304" pitchFamily="18" charset="0"/>
                      </a:endParaRPr>
                    </a:p>
                  </a:txBody>
                  <a:tcPr marL="68580" marR="68580" marT="0"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c>
                  <a:txBody>
                    <a:bodyPr/>
                    <a:lstStyle/>
                    <a:p>
                      <a:pPr marR="60960" algn="l">
                        <a:lnSpc>
                          <a:spcPct val="115000"/>
                        </a:lnSpc>
                        <a:spcAft>
                          <a:spcPts val="0"/>
                        </a:spcAft>
                      </a:pPr>
                      <a:r>
                        <a:rPr lang="en-US" sz="1400" b="1" dirty="0">
                          <a:solidFill>
                            <a:srgbClr val="FFC000"/>
                          </a:solidFill>
                          <a:effectLst/>
                        </a:rPr>
                        <a:t>Australia</a:t>
                      </a:r>
                      <a:endParaRPr lang="en-US" sz="1400" b="1" dirty="0">
                        <a:solidFill>
                          <a:srgbClr val="FFC000"/>
                        </a:solidFill>
                        <a:effectLst/>
                        <a:latin typeface="Calibri" panose="020F0502020204030204" pitchFamily="34" charset="0"/>
                        <a:ea typeface="PMingLiU"/>
                        <a:cs typeface="Times New Roman" panose="02020603050405020304" pitchFamily="18" charset="0"/>
                      </a:endParaRPr>
                    </a:p>
                  </a:txBody>
                  <a:tcPr marL="68580" marR="68580" marT="0"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c>
                  <a:txBody>
                    <a:bodyPr/>
                    <a:lstStyle/>
                    <a:p>
                      <a:pPr marR="60960" algn="l">
                        <a:lnSpc>
                          <a:spcPct val="115000"/>
                        </a:lnSpc>
                        <a:spcAft>
                          <a:spcPts val="0"/>
                        </a:spcAft>
                      </a:pPr>
                      <a:r>
                        <a:rPr lang="en-US" sz="1400" dirty="0">
                          <a:solidFill>
                            <a:srgbClr val="FFC000"/>
                          </a:solidFill>
                          <a:effectLst/>
                        </a:rPr>
                        <a:t>5000+ TCM practitioners &amp; acupuncturists</a:t>
                      </a:r>
                      <a:endParaRPr lang="en-US" sz="1400" dirty="0">
                        <a:solidFill>
                          <a:srgbClr val="FFC000"/>
                        </a:solidFill>
                        <a:effectLst/>
                        <a:latin typeface="Calibri" panose="020F0502020204030204" pitchFamily="34" charset="0"/>
                        <a:ea typeface="PMingLiU"/>
                        <a:cs typeface="Times New Roman" panose="02020603050405020304" pitchFamily="18" charset="0"/>
                      </a:endParaRPr>
                    </a:p>
                  </a:txBody>
                  <a:tcPr marL="68580" marR="68580" marT="0"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r>
              <a:tr h="0">
                <a:tc>
                  <a:txBody>
                    <a:bodyPr/>
                    <a:lstStyle/>
                    <a:p>
                      <a:pPr marR="60960" algn="l">
                        <a:lnSpc>
                          <a:spcPct val="115000"/>
                        </a:lnSpc>
                        <a:spcAft>
                          <a:spcPts val="0"/>
                        </a:spcAft>
                      </a:pPr>
                      <a:r>
                        <a:rPr lang="en-US" sz="1400">
                          <a:solidFill>
                            <a:srgbClr val="FFC000"/>
                          </a:solidFill>
                          <a:effectLst/>
                        </a:rPr>
                        <a:t>Canada</a:t>
                      </a:r>
                      <a:endParaRPr lang="en-US" sz="1400">
                        <a:solidFill>
                          <a:srgbClr val="FFC000"/>
                        </a:solidFill>
                        <a:effectLst/>
                        <a:latin typeface="Calibri" panose="020F0502020204030204" pitchFamily="34" charset="0"/>
                        <a:ea typeface="PMingLiU"/>
                        <a:cs typeface="Times New Roman" panose="02020603050405020304" pitchFamily="18" charset="0"/>
                      </a:endParaRPr>
                    </a:p>
                  </a:txBody>
                  <a:tcPr marL="68580" marR="68580" marT="0"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noFill/>
                  </a:tcPr>
                </a:tc>
                <a:tc>
                  <a:txBody>
                    <a:bodyPr/>
                    <a:lstStyle/>
                    <a:p>
                      <a:pPr marR="60960" algn="l">
                        <a:lnSpc>
                          <a:spcPct val="115000"/>
                        </a:lnSpc>
                        <a:spcAft>
                          <a:spcPts val="0"/>
                        </a:spcAft>
                      </a:pPr>
                      <a:r>
                        <a:rPr lang="en-US" sz="1400">
                          <a:solidFill>
                            <a:srgbClr val="FFC000"/>
                          </a:solidFill>
                          <a:effectLst/>
                        </a:rPr>
                        <a:t>8000+ TCM practitioners &amp; acupuncturists</a:t>
                      </a:r>
                      <a:endParaRPr lang="en-US" sz="1400">
                        <a:solidFill>
                          <a:srgbClr val="FFC000"/>
                        </a:solidFill>
                        <a:effectLst/>
                        <a:latin typeface="Calibri" panose="020F0502020204030204" pitchFamily="34" charset="0"/>
                        <a:ea typeface="PMingLiU"/>
                        <a:cs typeface="Times New Roman" panose="02020603050405020304" pitchFamily="18" charset="0"/>
                      </a:endParaRPr>
                    </a:p>
                  </a:txBody>
                  <a:tcPr marL="68580" marR="68580" marT="0"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noFill/>
                  </a:tcPr>
                </a:tc>
                <a:tc>
                  <a:txBody>
                    <a:bodyPr/>
                    <a:lstStyle/>
                    <a:p>
                      <a:pPr marR="60960" algn="l">
                        <a:lnSpc>
                          <a:spcPct val="115000"/>
                        </a:lnSpc>
                        <a:spcAft>
                          <a:spcPts val="0"/>
                        </a:spcAft>
                      </a:pPr>
                      <a:r>
                        <a:rPr lang="en-US" sz="1400" b="1" dirty="0">
                          <a:solidFill>
                            <a:srgbClr val="FFC000"/>
                          </a:solidFill>
                          <a:effectLst/>
                        </a:rPr>
                        <a:t>New Zealand</a:t>
                      </a:r>
                      <a:endParaRPr lang="en-US" sz="1400" b="1" dirty="0">
                        <a:solidFill>
                          <a:srgbClr val="FFC000"/>
                        </a:solidFill>
                        <a:effectLst/>
                        <a:latin typeface="Calibri" panose="020F0502020204030204" pitchFamily="34" charset="0"/>
                        <a:ea typeface="PMingLiU"/>
                        <a:cs typeface="Times New Roman" panose="02020603050405020304" pitchFamily="18" charset="0"/>
                      </a:endParaRPr>
                    </a:p>
                  </a:txBody>
                  <a:tcPr marL="68580" marR="68580" marT="0"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noFill/>
                  </a:tcPr>
                </a:tc>
                <a:tc>
                  <a:txBody>
                    <a:bodyPr/>
                    <a:lstStyle/>
                    <a:p>
                      <a:pPr marR="60960" algn="l">
                        <a:lnSpc>
                          <a:spcPct val="115000"/>
                        </a:lnSpc>
                        <a:spcAft>
                          <a:spcPts val="0"/>
                        </a:spcAft>
                      </a:pPr>
                      <a:r>
                        <a:rPr lang="en-US" sz="1400" dirty="0">
                          <a:solidFill>
                            <a:srgbClr val="FFC000"/>
                          </a:solidFill>
                          <a:effectLst/>
                        </a:rPr>
                        <a:t>1500+ TCM practitioners &amp; acupuncturists</a:t>
                      </a:r>
                      <a:endParaRPr lang="en-US" sz="1400" dirty="0">
                        <a:solidFill>
                          <a:srgbClr val="FFC000"/>
                        </a:solidFill>
                        <a:effectLst/>
                        <a:latin typeface="Calibri" panose="020F0502020204030204" pitchFamily="34" charset="0"/>
                        <a:ea typeface="PMingLiU"/>
                        <a:cs typeface="Times New Roman" panose="02020603050405020304" pitchFamily="18" charset="0"/>
                      </a:endParaRPr>
                    </a:p>
                  </a:txBody>
                  <a:tcPr marL="68580" marR="68580" marT="0"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noFill/>
                  </a:tcPr>
                </a:tc>
              </a:tr>
              <a:tr h="0">
                <a:tc>
                  <a:txBody>
                    <a:bodyPr/>
                    <a:lstStyle/>
                    <a:p>
                      <a:pPr marR="60960" algn="l">
                        <a:lnSpc>
                          <a:spcPct val="115000"/>
                        </a:lnSpc>
                        <a:spcAft>
                          <a:spcPts val="0"/>
                        </a:spcAft>
                      </a:pPr>
                      <a:r>
                        <a:rPr lang="en-US" sz="1400">
                          <a:solidFill>
                            <a:srgbClr val="FFC000"/>
                          </a:solidFill>
                          <a:effectLst/>
                        </a:rPr>
                        <a:t>Japan</a:t>
                      </a:r>
                      <a:endParaRPr lang="en-US" sz="1400">
                        <a:solidFill>
                          <a:srgbClr val="FFC000"/>
                        </a:solidFill>
                        <a:effectLst/>
                        <a:latin typeface="Calibri" panose="020F0502020204030204" pitchFamily="34" charset="0"/>
                        <a:ea typeface="PMingLiU"/>
                        <a:cs typeface="Times New Roman" panose="02020603050405020304" pitchFamily="18" charset="0"/>
                      </a:endParaRPr>
                    </a:p>
                  </a:txBody>
                  <a:tcPr marL="68580" marR="68580" marT="0"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c>
                  <a:txBody>
                    <a:bodyPr/>
                    <a:lstStyle/>
                    <a:p>
                      <a:pPr marR="60960" algn="l">
                        <a:lnSpc>
                          <a:spcPct val="115000"/>
                        </a:lnSpc>
                        <a:spcAft>
                          <a:spcPts val="0"/>
                        </a:spcAft>
                      </a:pPr>
                      <a:r>
                        <a:rPr lang="en-US" sz="1400" dirty="0">
                          <a:solidFill>
                            <a:srgbClr val="FFC000"/>
                          </a:solidFill>
                          <a:effectLst/>
                        </a:rPr>
                        <a:t>40,000+/- TCM practitioners, acupuncturists &amp; massage therapists</a:t>
                      </a:r>
                      <a:endParaRPr lang="en-US" sz="1400" dirty="0">
                        <a:solidFill>
                          <a:srgbClr val="FFC000"/>
                        </a:solidFill>
                        <a:effectLst/>
                        <a:latin typeface="Calibri" panose="020F0502020204030204" pitchFamily="34" charset="0"/>
                        <a:ea typeface="PMingLiU"/>
                        <a:cs typeface="Times New Roman" panose="02020603050405020304" pitchFamily="18" charset="0"/>
                      </a:endParaRPr>
                    </a:p>
                  </a:txBody>
                  <a:tcPr marL="68580" marR="68580" marT="0"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c>
                  <a:txBody>
                    <a:bodyPr/>
                    <a:lstStyle/>
                    <a:p>
                      <a:pPr marR="60960" algn="l">
                        <a:lnSpc>
                          <a:spcPct val="115000"/>
                        </a:lnSpc>
                        <a:spcAft>
                          <a:spcPts val="0"/>
                        </a:spcAft>
                      </a:pPr>
                      <a:r>
                        <a:rPr lang="en-US" sz="1400" b="1" dirty="0">
                          <a:solidFill>
                            <a:srgbClr val="FFC000"/>
                          </a:solidFill>
                          <a:effectLst/>
                        </a:rPr>
                        <a:t>Indonesia</a:t>
                      </a:r>
                      <a:endParaRPr lang="en-US" sz="1400" b="1" dirty="0">
                        <a:solidFill>
                          <a:srgbClr val="FFC000"/>
                        </a:solidFill>
                        <a:effectLst/>
                        <a:latin typeface="Calibri" panose="020F0502020204030204" pitchFamily="34" charset="0"/>
                        <a:ea typeface="PMingLiU"/>
                        <a:cs typeface="Times New Roman" panose="02020603050405020304" pitchFamily="18" charset="0"/>
                      </a:endParaRPr>
                    </a:p>
                  </a:txBody>
                  <a:tcPr marL="68580" marR="68580" marT="0"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c>
                  <a:txBody>
                    <a:bodyPr/>
                    <a:lstStyle/>
                    <a:p>
                      <a:pPr marR="60960" algn="l">
                        <a:lnSpc>
                          <a:spcPct val="115000"/>
                        </a:lnSpc>
                        <a:spcAft>
                          <a:spcPts val="0"/>
                        </a:spcAft>
                      </a:pPr>
                      <a:r>
                        <a:rPr lang="en-US" sz="1400" dirty="0">
                          <a:solidFill>
                            <a:srgbClr val="FFC000"/>
                          </a:solidFill>
                          <a:effectLst/>
                        </a:rPr>
                        <a:t>200,000+ TCM practitioners</a:t>
                      </a:r>
                      <a:endParaRPr lang="en-US" sz="1400" dirty="0">
                        <a:solidFill>
                          <a:srgbClr val="FFC000"/>
                        </a:solidFill>
                        <a:effectLst/>
                        <a:latin typeface="Calibri" panose="020F0502020204030204" pitchFamily="34" charset="0"/>
                        <a:ea typeface="PMingLiU"/>
                        <a:cs typeface="Times New Roman" panose="02020603050405020304" pitchFamily="18" charset="0"/>
                      </a:endParaRPr>
                    </a:p>
                  </a:txBody>
                  <a:tcPr marL="68580" marR="68580" marT="0"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r>
            </a:tbl>
          </a:graphicData>
        </a:graphic>
      </p:graphicFrame>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 name="image.png"/>
          <p:cNvPicPr>
            <a:picLocks noChangeAspect="1"/>
          </p:cNvPicPr>
          <p:nvPr/>
        </p:nvPicPr>
        <p:blipFill>
          <a:blip r:embed="rId2">
            <a:extLst/>
          </a:blip>
          <a:stretch>
            <a:fillRect/>
          </a:stretch>
        </p:blipFill>
        <p:spPr>
          <a:xfrm>
            <a:off x="0" y="-1588"/>
            <a:ext cx="9144000" cy="6859588"/>
          </a:xfrm>
          <a:prstGeom prst="rect">
            <a:avLst/>
          </a:prstGeom>
          <a:ln w="12700">
            <a:miter lim="400000"/>
          </a:ln>
        </p:spPr>
      </p:pic>
      <p:sp>
        <p:nvSpPr>
          <p:cNvPr id="41" name="Shape 41"/>
          <p:cNvSpPr/>
          <p:nvPr/>
        </p:nvSpPr>
        <p:spPr>
          <a:xfrm>
            <a:off x="-1" y="0"/>
            <a:ext cx="9144002" cy="348429"/>
          </a:xfrm>
          <a:prstGeom prst="rect">
            <a:avLst/>
          </a:prstGeom>
          <a:solidFill>
            <a:srgbClr val="FFCC00"/>
          </a:solidFill>
          <a:ln w="12700">
            <a:miter lim="400000"/>
          </a:ln>
          <a:extLst>
            <a:ext uri="{C572A759-6A51-4108-AA02-DFA0A04FC94B}">
              <ma14:wrappingTextBoxFlag xmlns="" xmlns:ma14="http://schemas.microsoft.com/office/mac/drawingml/2011/main" val="1"/>
            </a:ext>
          </a:extLst>
        </p:spPr>
        <p:txBody>
          <a:bodyPr lIns="45719" rIns="45719">
            <a:spAutoFit/>
          </a:bodyPr>
          <a:lstStyle>
            <a:lvl1pPr>
              <a:spcBef>
                <a:spcPts val="1000"/>
              </a:spcBef>
              <a:defRPr>
                <a:solidFill>
                  <a:srgbClr val="FFFFFF"/>
                </a:solidFill>
                <a:latin typeface="Times New Roman"/>
                <a:ea typeface="Times New Roman"/>
                <a:cs typeface="Times New Roman"/>
                <a:sym typeface="Times New Roman"/>
              </a:defRPr>
            </a:lvl1pPr>
          </a:lstStyle>
          <a:p>
            <a:r>
              <a:t>www.shenzhou.com                                                                                                www.tmbos.com</a:t>
            </a:r>
          </a:p>
        </p:txBody>
      </p:sp>
      <p:sp>
        <p:nvSpPr>
          <p:cNvPr id="42" name="Shape 42"/>
          <p:cNvSpPr/>
          <p:nvPr/>
        </p:nvSpPr>
        <p:spPr>
          <a:xfrm>
            <a:off x="0" y="810687"/>
            <a:ext cx="9144002" cy="1077218"/>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gn="ctr">
              <a:defRPr sz="3200">
                <a:solidFill>
                  <a:srgbClr val="FFCE33"/>
                </a:solidFill>
              </a:defRPr>
            </a:pPr>
            <a:r>
              <a:rPr dirty="0" smtClean="0">
                <a:latin typeface="SimHei"/>
                <a:ea typeface="SimHei"/>
                <a:cs typeface="SimHei"/>
                <a:sym typeface="SimHei"/>
              </a:rPr>
              <a:t>海</a:t>
            </a:r>
            <a:r>
              <a:rPr lang="en-US" dirty="0" smtClean="0">
                <a:latin typeface="SimHei"/>
                <a:ea typeface="SimHei"/>
                <a:cs typeface="SimHei"/>
                <a:sym typeface="SimHei"/>
              </a:rPr>
              <a:t> </a:t>
            </a:r>
            <a:r>
              <a:rPr dirty="0" smtClean="0">
                <a:latin typeface="SimHei"/>
                <a:ea typeface="SimHei"/>
                <a:cs typeface="SimHei"/>
                <a:sym typeface="SimHei"/>
              </a:rPr>
              <a:t>外</a:t>
            </a:r>
            <a:r>
              <a:rPr lang="en-US" dirty="0" smtClean="0">
                <a:latin typeface="SimHei"/>
                <a:ea typeface="SimHei"/>
                <a:cs typeface="SimHei"/>
                <a:sym typeface="SimHei"/>
              </a:rPr>
              <a:t> </a:t>
            </a:r>
            <a:r>
              <a:rPr dirty="0" smtClean="0">
                <a:latin typeface="SimHei"/>
                <a:ea typeface="SimHei"/>
                <a:cs typeface="SimHei"/>
                <a:sym typeface="SimHei"/>
              </a:rPr>
              <a:t>中</a:t>
            </a:r>
            <a:r>
              <a:rPr lang="en-US" dirty="0" smtClean="0">
                <a:latin typeface="SimHei"/>
                <a:ea typeface="SimHei"/>
                <a:cs typeface="SimHei"/>
                <a:sym typeface="SimHei"/>
              </a:rPr>
              <a:t> </a:t>
            </a:r>
            <a:r>
              <a:rPr dirty="0" smtClean="0">
                <a:latin typeface="SimHei"/>
                <a:ea typeface="SimHei"/>
                <a:cs typeface="SimHei"/>
                <a:sym typeface="SimHei"/>
              </a:rPr>
              <a:t>医</a:t>
            </a:r>
            <a:r>
              <a:rPr lang="en-US" dirty="0" smtClean="0">
                <a:latin typeface="SimHei"/>
                <a:ea typeface="SimHei"/>
                <a:cs typeface="SimHei"/>
                <a:sym typeface="SimHei"/>
              </a:rPr>
              <a:t> </a:t>
            </a:r>
            <a:r>
              <a:rPr dirty="0" smtClean="0">
                <a:latin typeface="SimHei"/>
                <a:ea typeface="SimHei"/>
                <a:cs typeface="SimHei"/>
                <a:sym typeface="SimHei"/>
              </a:rPr>
              <a:t>教</a:t>
            </a:r>
            <a:r>
              <a:rPr lang="en-US" dirty="0" smtClean="0">
                <a:latin typeface="SimHei"/>
                <a:ea typeface="SimHei"/>
                <a:cs typeface="SimHei"/>
                <a:sym typeface="SimHei"/>
              </a:rPr>
              <a:t> </a:t>
            </a:r>
            <a:r>
              <a:rPr dirty="0" smtClean="0">
                <a:latin typeface="SimHei"/>
                <a:ea typeface="SimHei"/>
                <a:cs typeface="SimHei"/>
                <a:sym typeface="SimHei"/>
              </a:rPr>
              <a:t>学</a:t>
            </a:r>
            <a:endParaRPr lang="en-US" dirty="0">
              <a:latin typeface="SimHei"/>
              <a:ea typeface="SimHei"/>
              <a:cs typeface="SimHei"/>
              <a:sym typeface="SimHei"/>
            </a:endParaRPr>
          </a:p>
          <a:p>
            <a:pPr algn="ctr">
              <a:defRPr sz="3200">
                <a:solidFill>
                  <a:srgbClr val="FFCE33"/>
                </a:solidFill>
              </a:defRPr>
            </a:pPr>
            <a:r>
              <a:rPr lang="en-US" b="1" dirty="0" smtClean="0">
                <a:latin typeface="+mj-lt"/>
                <a:ea typeface="SimHei"/>
                <a:cs typeface="SimHei"/>
                <a:sym typeface="SimHei"/>
              </a:rPr>
              <a:t>Overseas TCM education</a:t>
            </a:r>
            <a:endParaRPr b="1" dirty="0">
              <a:latin typeface="+mj-lt"/>
              <a:ea typeface="SimHei"/>
              <a:cs typeface="SimHei"/>
              <a:sym typeface="SimHei"/>
            </a:endParaRPr>
          </a:p>
        </p:txBody>
      </p:sp>
      <p:sp>
        <p:nvSpPr>
          <p:cNvPr id="43" name="Shape 43"/>
          <p:cNvSpPr/>
          <p:nvPr/>
        </p:nvSpPr>
        <p:spPr>
          <a:xfrm>
            <a:off x="611186" y="2350163"/>
            <a:ext cx="7921626" cy="2893100"/>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r>
              <a:rPr lang="en-US" sz="2600" dirty="0">
                <a:solidFill>
                  <a:srgbClr val="FFC000"/>
                </a:solidFill>
                <a:latin typeface="+mj-lt"/>
              </a:rPr>
              <a:t>There are degree as well as occupational TCM education. </a:t>
            </a:r>
          </a:p>
          <a:p>
            <a:r>
              <a:rPr lang="en-US" sz="2600" dirty="0">
                <a:solidFill>
                  <a:srgbClr val="FFC000"/>
                </a:solidFill>
                <a:latin typeface="+mj-lt"/>
              </a:rPr>
              <a:t> </a:t>
            </a:r>
          </a:p>
          <a:p>
            <a:r>
              <a:rPr lang="en-US" sz="2600" b="1" dirty="0">
                <a:solidFill>
                  <a:srgbClr val="FFC000"/>
                </a:solidFill>
                <a:latin typeface="+mj-lt"/>
              </a:rPr>
              <a:t>Occupational TCM education </a:t>
            </a:r>
            <a:endParaRPr lang="en-US" sz="2600" dirty="0">
              <a:solidFill>
                <a:srgbClr val="FFC000"/>
              </a:solidFill>
              <a:latin typeface="+mj-lt"/>
            </a:endParaRPr>
          </a:p>
          <a:p>
            <a:r>
              <a:rPr lang="en-US" sz="2600" dirty="0" smtClean="0">
                <a:solidFill>
                  <a:srgbClr val="FFC000"/>
                </a:solidFill>
                <a:latin typeface="+mj-lt"/>
              </a:rPr>
              <a:t>        About </a:t>
            </a:r>
            <a:r>
              <a:rPr lang="en-US" sz="2600" dirty="0">
                <a:solidFill>
                  <a:srgbClr val="FFC000"/>
                </a:solidFill>
                <a:latin typeface="+mj-lt"/>
              </a:rPr>
              <a:t>1500 TCM schools offer occupational education in different scale, format and time durations. There is no uniform TCM education curriculum and the quality of teachers vary significantly. </a:t>
            </a: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 name="image.png"/>
          <p:cNvPicPr>
            <a:picLocks noChangeAspect="1"/>
          </p:cNvPicPr>
          <p:nvPr/>
        </p:nvPicPr>
        <p:blipFill>
          <a:blip r:embed="rId2">
            <a:extLst/>
          </a:blip>
          <a:stretch>
            <a:fillRect/>
          </a:stretch>
        </p:blipFill>
        <p:spPr>
          <a:xfrm>
            <a:off x="1" y="-75479"/>
            <a:ext cx="9144000" cy="6859588"/>
          </a:xfrm>
          <a:prstGeom prst="rect">
            <a:avLst/>
          </a:prstGeom>
          <a:ln w="12700">
            <a:miter lim="400000"/>
          </a:ln>
        </p:spPr>
      </p:pic>
      <p:sp>
        <p:nvSpPr>
          <p:cNvPr id="46" name="Shape 46"/>
          <p:cNvSpPr/>
          <p:nvPr/>
        </p:nvSpPr>
        <p:spPr>
          <a:xfrm>
            <a:off x="-1" y="0"/>
            <a:ext cx="9144002" cy="348429"/>
          </a:xfrm>
          <a:prstGeom prst="rect">
            <a:avLst/>
          </a:prstGeom>
          <a:solidFill>
            <a:srgbClr val="FFCC00"/>
          </a:solidFill>
          <a:ln w="12700">
            <a:miter lim="400000"/>
          </a:ln>
          <a:extLst>
            <a:ext uri="{C572A759-6A51-4108-AA02-DFA0A04FC94B}">
              <ma14:wrappingTextBoxFlag xmlns="" xmlns:ma14="http://schemas.microsoft.com/office/mac/drawingml/2011/main" val="1"/>
            </a:ext>
          </a:extLst>
        </p:spPr>
        <p:txBody>
          <a:bodyPr lIns="45719" rIns="45719">
            <a:spAutoFit/>
          </a:bodyPr>
          <a:lstStyle>
            <a:lvl1pPr>
              <a:spcBef>
                <a:spcPts val="1000"/>
              </a:spcBef>
              <a:defRPr>
                <a:solidFill>
                  <a:srgbClr val="FFFFFF"/>
                </a:solidFill>
                <a:latin typeface="Times New Roman"/>
                <a:ea typeface="Times New Roman"/>
                <a:cs typeface="Times New Roman"/>
                <a:sym typeface="Times New Roman"/>
              </a:defRPr>
            </a:lvl1pPr>
          </a:lstStyle>
          <a:p>
            <a:r>
              <a:t>www.shenzhou.com                                                                                                www.tmbos.com</a:t>
            </a:r>
          </a:p>
        </p:txBody>
      </p:sp>
      <p:sp>
        <p:nvSpPr>
          <p:cNvPr id="47" name="Shape 47"/>
          <p:cNvSpPr/>
          <p:nvPr/>
        </p:nvSpPr>
        <p:spPr>
          <a:xfrm>
            <a:off x="457200" y="634818"/>
            <a:ext cx="8229600" cy="2677656"/>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p>
            <a:r>
              <a:rPr lang="en-US" sz="2800" dirty="0" smtClean="0">
                <a:solidFill>
                  <a:srgbClr val="FFC000"/>
                </a:solidFill>
                <a:latin typeface="+mj-lt"/>
              </a:rPr>
              <a:t>        The </a:t>
            </a:r>
            <a:r>
              <a:rPr lang="en-US" sz="2800" dirty="0">
                <a:solidFill>
                  <a:srgbClr val="FFC000"/>
                </a:solidFill>
                <a:latin typeface="+mj-lt"/>
              </a:rPr>
              <a:t>World Health Organization (WHO) during its expert consensus meeting in Milan on 20-23 November 2006 recommended a minimum of 2460 hours, consisting of at least 1560 hours of theory and laboratory/clinical practice and 900 hours of supervised clinical practicum.</a:t>
            </a:r>
          </a:p>
        </p:txBody>
      </p:sp>
      <p:pic>
        <p:nvPicPr>
          <p:cNvPr id="48" name="照片.jpg" descr="照片.JPG"/>
          <p:cNvPicPr>
            <a:picLocks noChangeAspect="1"/>
          </p:cNvPicPr>
          <p:nvPr/>
        </p:nvPicPr>
        <p:blipFill>
          <a:blip r:embed="rId3">
            <a:extLst/>
          </a:blip>
          <a:stretch>
            <a:fillRect/>
          </a:stretch>
        </p:blipFill>
        <p:spPr>
          <a:xfrm>
            <a:off x="2028825" y="3477688"/>
            <a:ext cx="5086350" cy="2925763"/>
          </a:xfrm>
          <a:prstGeom prst="rect">
            <a:avLst/>
          </a:prstGeom>
          <a:ln w="12700">
            <a:miter lim="400000"/>
          </a:ln>
        </p:spPr>
      </p:pic>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 name="image.png"/>
          <p:cNvPicPr>
            <a:picLocks noChangeAspect="1"/>
          </p:cNvPicPr>
          <p:nvPr/>
        </p:nvPicPr>
        <p:blipFill>
          <a:blip r:embed="rId2">
            <a:extLst/>
          </a:blip>
          <a:stretch>
            <a:fillRect/>
          </a:stretch>
        </p:blipFill>
        <p:spPr>
          <a:xfrm>
            <a:off x="0" y="-1588"/>
            <a:ext cx="9144000" cy="6859588"/>
          </a:xfrm>
          <a:prstGeom prst="rect">
            <a:avLst/>
          </a:prstGeom>
          <a:ln w="12700">
            <a:miter lim="400000"/>
          </a:ln>
        </p:spPr>
      </p:pic>
      <p:sp>
        <p:nvSpPr>
          <p:cNvPr id="51" name="Shape 51"/>
          <p:cNvSpPr/>
          <p:nvPr/>
        </p:nvSpPr>
        <p:spPr>
          <a:xfrm>
            <a:off x="-1" y="0"/>
            <a:ext cx="9144002" cy="348429"/>
          </a:xfrm>
          <a:prstGeom prst="rect">
            <a:avLst/>
          </a:prstGeom>
          <a:solidFill>
            <a:srgbClr val="FFCC00"/>
          </a:solidFill>
          <a:ln w="12700">
            <a:miter lim="400000"/>
          </a:ln>
          <a:extLst>
            <a:ext uri="{C572A759-6A51-4108-AA02-DFA0A04FC94B}">
              <ma14:wrappingTextBoxFlag xmlns="" xmlns:ma14="http://schemas.microsoft.com/office/mac/drawingml/2011/main" val="1"/>
            </a:ext>
          </a:extLst>
        </p:spPr>
        <p:txBody>
          <a:bodyPr lIns="45719" rIns="45719">
            <a:spAutoFit/>
          </a:bodyPr>
          <a:lstStyle>
            <a:lvl1pPr>
              <a:spcBef>
                <a:spcPts val="1000"/>
              </a:spcBef>
              <a:defRPr>
                <a:solidFill>
                  <a:srgbClr val="FFFFFF"/>
                </a:solidFill>
                <a:latin typeface="Times New Roman"/>
                <a:ea typeface="Times New Roman"/>
                <a:cs typeface="Times New Roman"/>
                <a:sym typeface="Times New Roman"/>
              </a:defRPr>
            </a:lvl1pPr>
          </a:lstStyle>
          <a:p>
            <a:r>
              <a:t>www.shenzhou.com                                                                                                www.tmbos.com</a:t>
            </a:r>
          </a:p>
        </p:txBody>
      </p:sp>
      <p:sp>
        <p:nvSpPr>
          <p:cNvPr id="52" name="Shape 52"/>
          <p:cNvSpPr/>
          <p:nvPr/>
        </p:nvSpPr>
        <p:spPr>
          <a:xfrm>
            <a:off x="457199" y="864172"/>
            <a:ext cx="8229600" cy="1077218"/>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lgn="ctr">
              <a:defRPr sz="3200">
                <a:solidFill>
                  <a:srgbClr val="FFCE33"/>
                </a:solidFill>
                <a:latin typeface="SimHei"/>
                <a:ea typeface="SimHei"/>
                <a:cs typeface="SimHei"/>
                <a:sym typeface="SimHei"/>
              </a:defRPr>
            </a:lvl1pPr>
          </a:lstStyle>
          <a:p>
            <a:r>
              <a:rPr dirty="0" err="1" smtClean="0">
                <a:solidFill>
                  <a:srgbClr val="FFC000"/>
                </a:solidFill>
              </a:rPr>
              <a:t>全日制中医针灸教育</a:t>
            </a:r>
            <a:endParaRPr lang="en-US" dirty="0" smtClean="0">
              <a:solidFill>
                <a:srgbClr val="FFC000"/>
              </a:solidFill>
            </a:endParaRPr>
          </a:p>
          <a:p>
            <a:r>
              <a:rPr lang="en-US" dirty="0">
                <a:solidFill>
                  <a:srgbClr val="FFC000"/>
                </a:solidFill>
              </a:rPr>
              <a:t> </a:t>
            </a:r>
            <a:r>
              <a:rPr lang="en-US" b="1" dirty="0">
                <a:solidFill>
                  <a:srgbClr val="FFC000"/>
                </a:solidFill>
                <a:latin typeface="+mj-lt"/>
              </a:rPr>
              <a:t>Degree </a:t>
            </a:r>
            <a:r>
              <a:rPr lang="en-US" b="1" dirty="0" smtClean="0">
                <a:solidFill>
                  <a:srgbClr val="FFC000"/>
                </a:solidFill>
                <a:latin typeface="+mj-lt"/>
              </a:rPr>
              <a:t>TCM/acupuncture </a:t>
            </a:r>
            <a:r>
              <a:rPr lang="en-US" b="1" dirty="0">
                <a:solidFill>
                  <a:srgbClr val="FFC000"/>
                </a:solidFill>
                <a:latin typeface="+mj-lt"/>
              </a:rPr>
              <a:t>education</a:t>
            </a:r>
            <a:endParaRPr dirty="0">
              <a:solidFill>
                <a:srgbClr val="FFC000"/>
              </a:solidFill>
              <a:latin typeface="+mj-lt"/>
            </a:endParaRPr>
          </a:p>
        </p:txBody>
      </p:sp>
      <p:sp>
        <p:nvSpPr>
          <p:cNvPr id="53" name="Shape 53"/>
          <p:cNvSpPr/>
          <p:nvPr/>
        </p:nvSpPr>
        <p:spPr>
          <a:xfrm>
            <a:off x="729672" y="2457134"/>
            <a:ext cx="7684655" cy="1815882"/>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r>
              <a:rPr lang="en-US" sz="2800" dirty="0" smtClean="0">
                <a:solidFill>
                  <a:srgbClr val="FFC000"/>
                </a:solidFill>
                <a:latin typeface="+mj-lt"/>
              </a:rPr>
              <a:t>Universities in the UK</a:t>
            </a:r>
            <a:r>
              <a:rPr lang="en-US" sz="2800" dirty="0">
                <a:solidFill>
                  <a:srgbClr val="FFC000"/>
                </a:solidFill>
                <a:latin typeface="+mj-lt"/>
              </a:rPr>
              <a:t>, Australia, New Zealand, Singapore, Malaysia, Thailand, South Korea and South Africa offer degree TCM education (4-5 years full time education).</a:t>
            </a: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 name="image.png"/>
          <p:cNvPicPr>
            <a:picLocks noChangeAspect="1"/>
          </p:cNvPicPr>
          <p:nvPr/>
        </p:nvPicPr>
        <p:blipFill>
          <a:blip r:embed="rId2">
            <a:extLst/>
          </a:blip>
          <a:stretch>
            <a:fillRect/>
          </a:stretch>
        </p:blipFill>
        <p:spPr>
          <a:xfrm>
            <a:off x="1" y="-1588"/>
            <a:ext cx="9144000" cy="6859588"/>
          </a:xfrm>
          <a:prstGeom prst="rect">
            <a:avLst/>
          </a:prstGeom>
          <a:ln w="12700">
            <a:miter lim="400000"/>
          </a:ln>
        </p:spPr>
      </p:pic>
      <p:sp>
        <p:nvSpPr>
          <p:cNvPr id="93" name="Shape 93"/>
          <p:cNvSpPr/>
          <p:nvPr/>
        </p:nvSpPr>
        <p:spPr>
          <a:xfrm>
            <a:off x="-1" y="0"/>
            <a:ext cx="9144002" cy="348429"/>
          </a:xfrm>
          <a:prstGeom prst="rect">
            <a:avLst/>
          </a:prstGeom>
          <a:solidFill>
            <a:srgbClr val="FFCC00"/>
          </a:solidFill>
          <a:ln w="12700">
            <a:miter lim="400000"/>
          </a:ln>
          <a:extLst>
            <a:ext uri="{C572A759-6A51-4108-AA02-DFA0A04FC94B}">
              <ma14:wrappingTextBoxFlag xmlns="" xmlns:ma14="http://schemas.microsoft.com/office/mac/drawingml/2011/main" val="1"/>
            </a:ext>
          </a:extLst>
        </p:spPr>
        <p:txBody>
          <a:bodyPr lIns="45719" rIns="45719">
            <a:spAutoFit/>
          </a:bodyPr>
          <a:lstStyle>
            <a:lvl1pPr>
              <a:spcBef>
                <a:spcPts val="1000"/>
              </a:spcBef>
              <a:defRPr>
                <a:solidFill>
                  <a:srgbClr val="FFFFFF"/>
                </a:solidFill>
                <a:latin typeface="Times New Roman"/>
                <a:ea typeface="Times New Roman"/>
                <a:cs typeface="Times New Roman"/>
                <a:sym typeface="Times New Roman"/>
              </a:defRPr>
            </a:lvl1pPr>
          </a:lstStyle>
          <a:p>
            <a:r>
              <a:t>www.shenzhou.com                                                                                                www.tmbos.com</a:t>
            </a:r>
          </a:p>
        </p:txBody>
      </p:sp>
      <p:sp>
        <p:nvSpPr>
          <p:cNvPr id="94" name="Shape 94"/>
          <p:cNvSpPr/>
          <p:nvPr/>
        </p:nvSpPr>
        <p:spPr>
          <a:xfrm>
            <a:off x="0" y="519638"/>
            <a:ext cx="9144000" cy="1138773"/>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nchor="ctr">
            <a:spAutoFit/>
          </a:bodyPr>
          <a:lstStyle/>
          <a:p>
            <a:pPr algn="ctr">
              <a:defRPr sz="3600">
                <a:solidFill>
                  <a:srgbClr val="FFCE33"/>
                </a:solidFill>
              </a:defRPr>
            </a:pPr>
            <a:r>
              <a:rPr dirty="0" smtClean="0">
                <a:latin typeface="+mj-lt"/>
                <a:ea typeface="SimHei"/>
                <a:cs typeface="SimHei"/>
                <a:sym typeface="SimHei"/>
              </a:rPr>
              <a:t>中</a:t>
            </a:r>
            <a:r>
              <a:rPr lang="en-US" dirty="0" smtClean="0">
                <a:latin typeface="+mj-lt"/>
                <a:ea typeface="SimHei"/>
                <a:cs typeface="SimHei"/>
                <a:sym typeface="SimHei"/>
              </a:rPr>
              <a:t> </a:t>
            </a:r>
            <a:r>
              <a:rPr dirty="0" smtClean="0">
                <a:latin typeface="+mj-lt"/>
                <a:ea typeface="SimHei"/>
                <a:cs typeface="SimHei"/>
                <a:sym typeface="SimHei"/>
              </a:rPr>
              <a:t>医</a:t>
            </a:r>
            <a:r>
              <a:rPr lang="en-US" dirty="0" smtClean="0">
                <a:latin typeface="+mj-lt"/>
                <a:ea typeface="SimHei"/>
                <a:cs typeface="SimHei"/>
                <a:sym typeface="SimHei"/>
              </a:rPr>
              <a:t> </a:t>
            </a:r>
            <a:r>
              <a:rPr dirty="0" smtClean="0">
                <a:latin typeface="+mj-lt"/>
                <a:ea typeface="SimHei"/>
                <a:cs typeface="SimHei"/>
                <a:sym typeface="SimHei"/>
              </a:rPr>
              <a:t>针</a:t>
            </a:r>
            <a:r>
              <a:rPr lang="en-US" dirty="0" smtClean="0">
                <a:latin typeface="+mj-lt"/>
                <a:ea typeface="SimHei"/>
                <a:cs typeface="SimHei"/>
                <a:sym typeface="SimHei"/>
              </a:rPr>
              <a:t> </a:t>
            </a:r>
            <a:r>
              <a:rPr dirty="0" smtClean="0">
                <a:latin typeface="+mj-lt"/>
                <a:ea typeface="SimHei"/>
                <a:cs typeface="SimHei"/>
                <a:sym typeface="SimHei"/>
              </a:rPr>
              <a:t>灸</a:t>
            </a:r>
            <a:r>
              <a:rPr lang="en-US" dirty="0" smtClean="0">
                <a:latin typeface="+mj-lt"/>
                <a:ea typeface="SimHei"/>
                <a:cs typeface="SimHei"/>
                <a:sym typeface="SimHei"/>
              </a:rPr>
              <a:t> </a:t>
            </a:r>
            <a:r>
              <a:rPr dirty="0" smtClean="0">
                <a:latin typeface="+mj-lt"/>
                <a:ea typeface="SimHei"/>
                <a:cs typeface="SimHei"/>
                <a:sym typeface="SimHei"/>
              </a:rPr>
              <a:t>立</a:t>
            </a:r>
            <a:r>
              <a:rPr lang="en-US" dirty="0" smtClean="0">
                <a:latin typeface="+mj-lt"/>
                <a:ea typeface="SimHei"/>
                <a:cs typeface="SimHei"/>
                <a:sym typeface="SimHei"/>
              </a:rPr>
              <a:t> </a:t>
            </a:r>
            <a:r>
              <a:rPr dirty="0" smtClean="0">
                <a:latin typeface="+mj-lt"/>
                <a:ea typeface="SimHei"/>
                <a:cs typeface="SimHei"/>
                <a:sym typeface="SimHei"/>
              </a:rPr>
              <a:t>法</a:t>
            </a:r>
            <a:r>
              <a:rPr lang="en-US" dirty="0" smtClean="0">
                <a:latin typeface="+mj-lt"/>
                <a:ea typeface="SimHei"/>
                <a:cs typeface="SimHei"/>
                <a:sym typeface="SimHei"/>
              </a:rPr>
              <a:t> </a:t>
            </a:r>
            <a:r>
              <a:rPr dirty="0" smtClean="0">
                <a:latin typeface="+mj-lt"/>
                <a:ea typeface="SimHei"/>
                <a:cs typeface="SimHei"/>
                <a:sym typeface="SimHei"/>
              </a:rPr>
              <a:t>的</a:t>
            </a:r>
            <a:r>
              <a:rPr lang="en-US" dirty="0" smtClean="0">
                <a:latin typeface="+mj-lt"/>
                <a:ea typeface="SimHei"/>
                <a:cs typeface="SimHei"/>
                <a:sym typeface="SimHei"/>
              </a:rPr>
              <a:t> </a:t>
            </a:r>
            <a:r>
              <a:rPr dirty="0" smtClean="0">
                <a:latin typeface="+mj-lt"/>
                <a:ea typeface="SimHei"/>
                <a:cs typeface="SimHei"/>
                <a:sym typeface="SimHei"/>
              </a:rPr>
              <a:t>国</a:t>
            </a:r>
            <a:r>
              <a:rPr lang="en-US" dirty="0" smtClean="0">
                <a:latin typeface="+mj-lt"/>
                <a:ea typeface="SimHei"/>
                <a:cs typeface="SimHei"/>
                <a:sym typeface="SimHei"/>
              </a:rPr>
              <a:t> </a:t>
            </a:r>
            <a:r>
              <a:rPr dirty="0" smtClean="0">
                <a:latin typeface="+mj-lt"/>
                <a:ea typeface="SimHei"/>
                <a:cs typeface="SimHei"/>
                <a:sym typeface="SimHei"/>
              </a:rPr>
              <a:t>家</a:t>
            </a:r>
            <a:endParaRPr lang="en-US" dirty="0" smtClean="0">
              <a:latin typeface="+mj-lt"/>
              <a:ea typeface="SimHei"/>
              <a:cs typeface="SimHei"/>
              <a:sym typeface="SimHei"/>
            </a:endParaRPr>
          </a:p>
          <a:p>
            <a:pPr algn="ctr">
              <a:defRPr sz="3600">
                <a:solidFill>
                  <a:srgbClr val="FFCE33"/>
                </a:solidFill>
              </a:defRPr>
            </a:pPr>
            <a:r>
              <a:rPr lang="en-US" sz="3200" b="1" dirty="0">
                <a:latin typeface="+mj-lt"/>
              </a:rPr>
              <a:t>Countries with legislations on TCM/acupuncture</a:t>
            </a:r>
            <a:endParaRPr sz="3200" dirty="0">
              <a:latin typeface="+mj-lt"/>
              <a:ea typeface="SimHei"/>
              <a:cs typeface="SimHei"/>
              <a:sym typeface="SimHei"/>
            </a:endParaRPr>
          </a:p>
        </p:txBody>
      </p:sp>
      <p:graphicFrame>
        <p:nvGraphicFramePr>
          <p:cNvPr id="2" name="Table 1"/>
          <p:cNvGraphicFramePr>
            <a:graphicFrameLocks noGrp="1"/>
          </p:cNvGraphicFramePr>
          <p:nvPr>
            <p:extLst>
              <p:ext uri="{D42A27DB-BD31-4B8C-83A1-F6EECF244321}">
                <p14:modId xmlns:p14="http://schemas.microsoft.com/office/powerpoint/2010/main" val="504483593"/>
              </p:ext>
            </p:extLst>
          </p:nvPr>
        </p:nvGraphicFramePr>
        <p:xfrm>
          <a:off x="757382" y="2214087"/>
          <a:ext cx="7620000" cy="2819731"/>
        </p:xfrm>
        <a:graphic>
          <a:graphicData uri="http://schemas.openxmlformats.org/drawingml/2006/table">
            <a:tbl>
              <a:tblPr firstCol="1">
                <a:tableStyleId>{E8B1032C-EA38-4F05-BA0D-38AFFFC7BED3}</a:tableStyleId>
              </a:tblPr>
              <a:tblGrid>
                <a:gridCol w="3315854"/>
                <a:gridCol w="4304146"/>
              </a:tblGrid>
              <a:tr h="1162092">
                <a:tc>
                  <a:txBody>
                    <a:bodyPr/>
                    <a:lstStyle/>
                    <a:p>
                      <a:pPr marR="60960" algn="l">
                        <a:lnSpc>
                          <a:spcPct val="115000"/>
                        </a:lnSpc>
                        <a:spcAft>
                          <a:spcPts val="0"/>
                        </a:spcAft>
                      </a:pPr>
                      <a:r>
                        <a:rPr lang="en-US" sz="2000" dirty="0">
                          <a:solidFill>
                            <a:srgbClr val="FFC000"/>
                          </a:solidFill>
                          <a:effectLst/>
                        </a:rPr>
                        <a:t>Countries with legislations on TCM and acupuncture</a:t>
                      </a:r>
                      <a:endParaRPr lang="en-US" sz="2000" dirty="0">
                        <a:solidFill>
                          <a:srgbClr val="FFC000"/>
                        </a:solidFill>
                        <a:effectLst/>
                        <a:latin typeface="Calibri" panose="020F0502020204030204" pitchFamily="34" charset="0"/>
                        <a:ea typeface="PMingLiU"/>
                        <a:cs typeface="Times New Roman" panose="02020603050405020304" pitchFamily="18" charset="0"/>
                      </a:endParaRPr>
                    </a:p>
                  </a:txBody>
                  <a:tcPr marL="68580" marR="68580" marT="0"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c>
                  <a:txBody>
                    <a:bodyPr/>
                    <a:lstStyle/>
                    <a:p>
                      <a:pPr marR="60960" algn="l">
                        <a:lnSpc>
                          <a:spcPct val="115000"/>
                        </a:lnSpc>
                        <a:spcAft>
                          <a:spcPts val="0"/>
                        </a:spcAft>
                      </a:pPr>
                      <a:r>
                        <a:rPr lang="en-US" sz="2000">
                          <a:solidFill>
                            <a:srgbClr val="FFC000"/>
                          </a:solidFill>
                          <a:effectLst/>
                        </a:rPr>
                        <a:t>Australia, Switzerland, Hungary, South Africa, Singapore and Thailand</a:t>
                      </a:r>
                      <a:endParaRPr lang="en-US" sz="2000">
                        <a:solidFill>
                          <a:srgbClr val="FFC000"/>
                        </a:solidFill>
                        <a:effectLst/>
                        <a:latin typeface="Calibri" panose="020F0502020204030204" pitchFamily="34" charset="0"/>
                        <a:ea typeface="PMingLiU"/>
                        <a:cs typeface="Times New Roman" panose="02020603050405020304" pitchFamily="18" charset="0"/>
                      </a:endParaRPr>
                    </a:p>
                  </a:txBody>
                  <a:tcPr marL="68580" marR="68580" marT="0"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r>
              <a:tr h="1188098">
                <a:tc>
                  <a:txBody>
                    <a:bodyPr/>
                    <a:lstStyle/>
                    <a:p>
                      <a:pPr marR="60960" algn="l">
                        <a:lnSpc>
                          <a:spcPct val="115000"/>
                        </a:lnSpc>
                        <a:spcAft>
                          <a:spcPts val="0"/>
                        </a:spcAft>
                      </a:pPr>
                      <a:r>
                        <a:rPr lang="en-US" sz="2000">
                          <a:solidFill>
                            <a:srgbClr val="FFC000"/>
                          </a:solidFill>
                          <a:effectLst/>
                        </a:rPr>
                        <a:t>Countries with legislations on acupuncture</a:t>
                      </a:r>
                      <a:endParaRPr lang="en-US" sz="2000">
                        <a:solidFill>
                          <a:srgbClr val="FFC000"/>
                        </a:solidFill>
                        <a:effectLst/>
                        <a:latin typeface="Calibri" panose="020F0502020204030204" pitchFamily="34" charset="0"/>
                        <a:ea typeface="PMingLiU"/>
                        <a:cs typeface="Times New Roman" panose="02020603050405020304" pitchFamily="18" charset="0"/>
                      </a:endParaRPr>
                    </a:p>
                  </a:txBody>
                  <a:tcPr marL="68580" marR="68580" marT="0"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c>
                  <a:txBody>
                    <a:bodyPr/>
                    <a:lstStyle/>
                    <a:p>
                      <a:pPr marR="60960" algn="l">
                        <a:lnSpc>
                          <a:spcPct val="115000"/>
                        </a:lnSpc>
                        <a:spcAft>
                          <a:spcPts val="0"/>
                        </a:spcAft>
                      </a:pPr>
                      <a:r>
                        <a:rPr lang="en-US" sz="2000" dirty="0">
                          <a:solidFill>
                            <a:srgbClr val="FFC000"/>
                          </a:solidFill>
                          <a:effectLst/>
                        </a:rPr>
                        <a:t>Portugal, Canada (5 provinces), </a:t>
                      </a:r>
                      <a:endParaRPr lang="en-US" sz="2000" dirty="0" smtClean="0">
                        <a:solidFill>
                          <a:srgbClr val="FFC000"/>
                        </a:solidFill>
                        <a:effectLst/>
                      </a:endParaRPr>
                    </a:p>
                    <a:p>
                      <a:pPr marR="60960" algn="l">
                        <a:lnSpc>
                          <a:spcPct val="115000"/>
                        </a:lnSpc>
                        <a:spcAft>
                          <a:spcPts val="0"/>
                        </a:spcAft>
                      </a:pPr>
                      <a:r>
                        <a:rPr lang="en-US" sz="2000" dirty="0" smtClean="0">
                          <a:solidFill>
                            <a:srgbClr val="FFC000"/>
                          </a:solidFill>
                          <a:effectLst/>
                        </a:rPr>
                        <a:t>US </a:t>
                      </a:r>
                      <a:r>
                        <a:rPr lang="en-US" sz="2000" dirty="0">
                          <a:solidFill>
                            <a:srgbClr val="FFC000"/>
                          </a:solidFill>
                          <a:effectLst/>
                        </a:rPr>
                        <a:t>(45 states and Washington DC), Chili, Philippines and </a:t>
                      </a:r>
                      <a:r>
                        <a:rPr lang="en-US" sz="2000" dirty="0" smtClean="0">
                          <a:solidFill>
                            <a:srgbClr val="FFC000"/>
                          </a:solidFill>
                          <a:effectLst/>
                        </a:rPr>
                        <a:t>Malaysia</a:t>
                      </a:r>
                      <a:endParaRPr lang="en-US" sz="2000" dirty="0">
                        <a:solidFill>
                          <a:srgbClr val="FFC000"/>
                        </a:solidFill>
                        <a:effectLst/>
                        <a:latin typeface="Calibri" panose="020F0502020204030204" pitchFamily="34" charset="0"/>
                        <a:ea typeface="PMingLiU"/>
                        <a:cs typeface="Times New Roman" panose="02020603050405020304" pitchFamily="18" charset="0"/>
                      </a:endParaRPr>
                    </a:p>
                  </a:txBody>
                  <a:tcPr marL="68580" marR="68580" marT="0"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r>
              <a:tr h="469541">
                <a:tc>
                  <a:txBody>
                    <a:bodyPr/>
                    <a:lstStyle/>
                    <a:p>
                      <a:pPr marR="60960" algn="l">
                        <a:lnSpc>
                          <a:spcPct val="115000"/>
                        </a:lnSpc>
                        <a:spcAft>
                          <a:spcPts val="0"/>
                        </a:spcAft>
                      </a:pPr>
                      <a:r>
                        <a:rPr lang="en-US" sz="2000" dirty="0">
                          <a:solidFill>
                            <a:srgbClr val="FFC000"/>
                          </a:solidFill>
                          <a:effectLst/>
                        </a:rPr>
                        <a:t>In legislative process</a:t>
                      </a:r>
                      <a:endParaRPr lang="en-US" sz="2000" dirty="0">
                        <a:solidFill>
                          <a:srgbClr val="FFC000"/>
                        </a:solidFill>
                        <a:effectLst/>
                        <a:latin typeface="Calibri" panose="020F0502020204030204" pitchFamily="34" charset="0"/>
                        <a:ea typeface="PMingLiU"/>
                        <a:cs typeface="Times New Roman" panose="02020603050405020304" pitchFamily="18" charset="0"/>
                      </a:endParaRPr>
                    </a:p>
                  </a:txBody>
                  <a:tcPr marL="68580" marR="68580" marT="0"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c>
                  <a:txBody>
                    <a:bodyPr/>
                    <a:lstStyle/>
                    <a:p>
                      <a:pPr marR="60960" algn="l">
                        <a:lnSpc>
                          <a:spcPct val="115000"/>
                        </a:lnSpc>
                        <a:spcAft>
                          <a:spcPts val="0"/>
                        </a:spcAft>
                      </a:pPr>
                      <a:r>
                        <a:rPr lang="en-US" sz="2000" dirty="0">
                          <a:solidFill>
                            <a:srgbClr val="FFC000"/>
                          </a:solidFill>
                          <a:effectLst/>
                        </a:rPr>
                        <a:t>New Zealand</a:t>
                      </a:r>
                      <a:endParaRPr lang="en-US" sz="2000" dirty="0">
                        <a:solidFill>
                          <a:srgbClr val="FFC000"/>
                        </a:solidFill>
                        <a:effectLst/>
                        <a:latin typeface="Calibri" panose="020F0502020204030204" pitchFamily="34" charset="0"/>
                        <a:ea typeface="PMingLiU"/>
                        <a:cs typeface="Times New Roman" panose="02020603050405020304" pitchFamily="18" charset="0"/>
                      </a:endParaRPr>
                    </a:p>
                  </a:txBody>
                  <a:tcPr marL="68580" marR="68580" marT="0"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r>
            </a:tbl>
          </a:graphicData>
        </a:graphic>
      </p:graphicFrame>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7" name="image.png"/>
          <p:cNvPicPr>
            <a:picLocks noChangeAspect="1"/>
          </p:cNvPicPr>
          <p:nvPr/>
        </p:nvPicPr>
        <p:blipFill>
          <a:blip r:embed="rId2">
            <a:extLst/>
          </a:blip>
          <a:stretch>
            <a:fillRect/>
          </a:stretch>
        </p:blipFill>
        <p:spPr>
          <a:xfrm>
            <a:off x="0" y="-1588"/>
            <a:ext cx="9144000" cy="6859588"/>
          </a:xfrm>
          <a:prstGeom prst="rect">
            <a:avLst/>
          </a:prstGeom>
          <a:ln w="12700">
            <a:miter lim="400000"/>
          </a:ln>
        </p:spPr>
      </p:pic>
      <p:sp>
        <p:nvSpPr>
          <p:cNvPr id="98" name="Shape 98"/>
          <p:cNvSpPr/>
          <p:nvPr/>
        </p:nvSpPr>
        <p:spPr>
          <a:xfrm>
            <a:off x="-1" y="0"/>
            <a:ext cx="9144002" cy="348429"/>
          </a:xfrm>
          <a:prstGeom prst="rect">
            <a:avLst/>
          </a:prstGeom>
          <a:solidFill>
            <a:srgbClr val="FFCC00"/>
          </a:solidFill>
          <a:ln w="12700">
            <a:miter lim="400000"/>
          </a:ln>
          <a:extLst>
            <a:ext uri="{C572A759-6A51-4108-AA02-DFA0A04FC94B}">
              <ma14:wrappingTextBoxFlag xmlns="" xmlns:ma14="http://schemas.microsoft.com/office/mac/drawingml/2011/main" val="1"/>
            </a:ext>
          </a:extLst>
        </p:spPr>
        <p:txBody>
          <a:bodyPr lIns="45719" rIns="45719">
            <a:spAutoFit/>
          </a:bodyPr>
          <a:lstStyle>
            <a:lvl1pPr>
              <a:spcBef>
                <a:spcPts val="1000"/>
              </a:spcBef>
              <a:defRPr>
                <a:solidFill>
                  <a:srgbClr val="FFFFFF"/>
                </a:solidFill>
                <a:latin typeface="Times New Roman"/>
                <a:ea typeface="Times New Roman"/>
                <a:cs typeface="Times New Roman"/>
                <a:sym typeface="Times New Roman"/>
              </a:defRPr>
            </a:lvl1pPr>
          </a:lstStyle>
          <a:p>
            <a:r>
              <a:t>www.shenzhou.com                                                                                                www.tmbos.com</a:t>
            </a:r>
          </a:p>
        </p:txBody>
      </p:sp>
      <p:sp>
        <p:nvSpPr>
          <p:cNvPr id="99" name="Shape 99"/>
          <p:cNvSpPr/>
          <p:nvPr/>
        </p:nvSpPr>
        <p:spPr>
          <a:xfrm>
            <a:off x="457200" y="530597"/>
            <a:ext cx="8229600" cy="954107"/>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lgn="ctr">
              <a:defRPr sz="3200">
                <a:solidFill>
                  <a:srgbClr val="FFCE33"/>
                </a:solidFill>
                <a:latin typeface="SimHei"/>
                <a:ea typeface="SimHei"/>
                <a:cs typeface="SimHei"/>
                <a:sym typeface="SimHei"/>
              </a:defRPr>
            </a:lvl1pPr>
          </a:lstStyle>
          <a:p>
            <a:r>
              <a:rPr sz="2800" dirty="0" err="1" smtClean="0"/>
              <a:t>海外中医针灸立法表现出来的主要矛盾</a:t>
            </a:r>
            <a:endParaRPr lang="en-US" sz="2800" dirty="0" smtClean="0"/>
          </a:p>
          <a:p>
            <a:r>
              <a:rPr lang="en-US" sz="2800" b="1" dirty="0" smtClean="0">
                <a:latin typeface="+mj-lt"/>
              </a:rPr>
              <a:t>Mixed feelings toward legislation</a:t>
            </a:r>
            <a:endParaRPr sz="2800" b="1" dirty="0">
              <a:latin typeface="+mj-lt"/>
            </a:endParaRPr>
          </a:p>
        </p:txBody>
      </p:sp>
      <p:sp>
        <p:nvSpPr>
          <p:cNvPr id="100" name="Shape 100"/>
          <p:cNvSpPr/>
          <p:nvPr/>
        </p:nvSpPr>
        <p:spPr>
          <a:xfrm>
            <a:off x="457200" y="1666873"/>
            <a:ext cx="8335818" cy="4219104"/>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r>
              <a:rPr lang="en-US" sz="2200" dirty="0" smtClean="0">
                <a:solidFill>
                  <a:srgbClr val="FFC000"/>
                </a:solidFill>
                <a:latin typeface="+mj-lt"/>
              </a:rPr>
              <a:t>         Due </a:t>
            </a:r>
            <a:r>
              <a:rPr lang="en-US" sz="2200" dirty="0">
                <a:solidFill>
                  <a:srgbClr val="FFC000"/>
                </a:solidFill>
                <a:latin typeface="+mj-lt"/>
              </a:rPr>
              <a:t>to culture differences, acknowledgement of TCM and acupuncture by overseas Western medical establishment differ dramatically from that of TCM physicians. Consequently, acceptance TCM and acupuncture also differ significantly.</a:t>
            </a:r>
          </a:p>
          <a:p>
            <a:pPr>
              <a:spcBef>
                <a:spcPts val="500"/>
              </a:spcBef>
              <a:defRPr sz="2400">
                <a:solidFill>
                  <a:srgbClr val="FFFFFF"/>
                </a:solidFill>
                <a:latin typeface="SimHei"/>
                <a:ea typeface="SimHei"/>
                <a:cs typeface="SimHei"/>
                <a:sym typeface="SimHei"/>
              </a:defRPr>
            </a:pPr>
            <a:r>
              <a:rPr lang="en-US" sz="2200" dirty="0">
                <a:solidFill>
                  <a:srgbClr val="FFC000"/>
                </a:solidFill>
                <a:latin typeface="+mj-lt"/>
                <a:sym typeface="SimHei"/>
              </a:rPr>
              <a:t>Overseas Chinese TCM practitioners/acupuncturists have mixed feelings about legislation. On the one hand, legislation will provide legal protection for legitimate practices. On the other hand, legislation often demands local language requirements that are difficult for many overseas Chinese to meet, leading to such awkward situation where excellently qualified TCM practitioners may find themselves illegal whereas not so well qualified ones can practice legally thanks to their language advantage.</a:t>
            </a:r>
            <a:endParaRPr sz="2200" dirty="0">
              <a:solidFill>
                <a:srgbClr val="FFC000"/>
              </a:solidFill>
              <a:latin typeface="+mj-lt"/>
            </a:endParaRPr>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1" name="image.png"/>
          <p:cNvPicPr>
            <a:picLocks noChangeAspect="1"/>
          </p:cNvPicPr>
          <p:nvPr/>
        </p:nvPicPr>
        <p:blipFill>
          <a:blip r:embed="rId2">
            <a:extLst/>
          </a:blip>
          <a:stretch>
            <a:fillRect/>
          </a:stretch>
        </p:blipFill>
        <p:spPr>
          <a:xfrm>
            <a:off x="0" y="-1588"/>
            <a:ext cx="9144000" cy="6859588"/>
          </a:xfrm>
          <a:prstGeom prst="rect">
            <a:avLst/>
          </a:prstGeom>
          <a:ln w="12700">
            <a:miter lim="400000"/>
          </a:ln>
        </p:spPr>
      </p:pic>
      <p:sp>
        <p:nvSpPr>
          <p:cNvPr id="112" name="Shape 112"/>
          <p:cNvSpPr/>
          <p:nvPr/>
        </p:nvSpPr>
        <p:spPr>
          <a:xfrm>
            <a:off x="-1" y="0"/>
            <a:ext cx="9144002" cy="348429"/>
          </a:xfrm>
          <a:prstGeom prst="rect">
            <a:avLst/>
          </a:prstGeom>
          <a:solidFill>
            <a:srgbClr val="FFCC00"/>
          </a:solidFill>
          <a:ln w="12700">
            <a:miter lim="400000"/>
          </a:ln>
          <a:extLst>
            <a:ext uri="{C572A759-6A51-4108-AA02-DFA0A04FC94B}">
              <ma14:wrappingTextBoxFlag xmlns="" xmlns:ma14="http://schemas.microsoft.com/office/mac/drawingml/2011/main" val="1"/>
            </a:ext>
          </a:extLst>
        </p:spPr>
        <p:txBody>
          <a:bodyPr lIns="45719" rIns="45719">
            <a:spAutoFit/>
          </a:bodyPr>
          <a:lstStyle>
            <a:lvl1pPr>
              <a:spcBef>
                <a:spcPts val="1000"/>
              </a:spcBef>
              <a:defRPr>
                <a:solidFill>
                  <a:srgbClr val="FFFFFF"/>
                </a:solidFill>
                <a:latin typeface="Times New Roman"/>
                <a:ea typeface="Times New Roman"/>
                <a:cs typeface="Times New Roman"/>
                <a:sym typeface="Times New Roman"/>
              </a:defRPr>
            </a:lvl1pPr>
          </a:lstStyle>
          <a:p>
            <a:r>
              <a:t>www.shenzhou.com                                                                                                www.tmbos.com</a:t>
            </a:r>
          </a:p>
        </p:txBody>
      </p:sp>
      <p:sp>
        <p:nvSpPr>
          <p:cNvPr id="113" name="Shape 113"/>
          <p:cNvSpPr/>
          <p:nvPr/>
        </p:nvSpPr>
        <p:spPr>
          <a:xfrm>
            <a:off x="457200" y="525637"/>
            <a:ext cx="8229600" cy="984885"/>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lgn="ctr">
              <a:defRPr sz="3200">
                <a:solidFill>
                  <a:srgbClr val="FFCE33"/>
                </a:solidFill>
                <a:latin typeface="SimHei"/>
                <a:ea typeface="SimHei"/>
                <a:cs typeface="SimHei"/>
                <a:sym typeface="SimHei"/>
              </a:defRPr>
            </a:lvl1pPr>
          </a:lstStyle>
          <a:p>
            <a:r>
              <a:rPr sz="2800" dirty="0" err="1"/>
              <a:t>欧盟、澳大利亚、</a:t>
            </a:r>
            <a:r>
              <a:rPr sz="2800" dirty="0" err="1" smtClean="0"/>
              <a:t>加拿大中成药立法比较</a:t>
            </a:r>
            <a:endParaRPr lang="en-US" sz="2800" dirty="0" smtClean="0"/>
          </a:p>
          <a:p>
            <a:r>
              <a:rPr lang="en-US" sz="3000" b="1" dirty="0" smtClean="0">
                <a:latin typeface="+mj-lt"/>
              </a:rPr>
              <a:t>Legislations on herbal products</a:t>
            </a:r>
            <a:endParaRPr sz="3000" b="1" dirty="0">
              <a:latin typeface="+mj-lt"/>
            </a:endParaRPr>
          </a:p>
        </p:txBody>
      </p:sp>
      <p:graphicFrame>
        <p:nvGraphicFramePr>
          <p:cNvPr id="114" name="Table 114"/>
          <p:cNvGraphicFramePr/>
          <p:nvPr>
            <p:extLst>
              <p:ext uri="{D42A27DB-BD31-4B8C-83A1-F6EECF244321}">
                <p14:modId xmlns:p14="http://schemas.microsoft.com/office/powerpoint/2010/main" val="1509555924"/>
              </p:ext>
            </p:extLst>
          </p:nvPr>
        </p:nvGraphicFramePr>
        <p:xfrm>
          <a:off x="571789" y="1729784"/>
          <a:ext cx="8000422" cy="3746860"/>
        </p:xfrm>
        <a:graphic>
          <a:graphicData uri="http://schemas.openxmlformats.org/drawingml/2006/table">
            <a:tbl>
              <a:tblPr>
                <a:tableStyleId>{4C3C2611-4C71-4FC5-86AE-919BDF0F9419}</a:tableStyleId>
              </a:tblPr>
              <a:tblGrid>
                <a:gridCol w="2223290"/>
                <a:gridCol w="1968466"/>
                <a:gridCol w="1970177"/>
                <a:gridCol w="1838489"/>
              </a:tblGrid>
              <a:tr h="303758">
                <a:tc>
                  <a:txBody>
                    <a:bodyPr/>
                    <a:lstStyle/>
                    <a:p>
                      <a:pPr algn="l">
                        <a:defRPr>
                          <a:solidFill>
                            <a:srgbClr val="FFFFFF"/>
                          </a:solidFill>
                        </a:defRPr>
                      </a:pPr>
                      <a:endParaRPr dirty="0">
                        <a:solidFill>
                          <a:srgbClr val="FFC000"/>
                        </a:solidFill>
                        <a:latin typeface="Segoe UI" panose="020B0502040204020203" pitchFamily="34" charset="0"/>
                        <a:cs typeface="Segoe UI" panose="020B0502040204020203" pitchFamily="34" charset="0"/>
                      </a:endParaRPr>
                    </a:p>
                  </a:txBody>
                  <a:tcPr marL="45721" marR="45721" marT="45721" marB="45721" anchor="ctr" horzOverflow="overflow">
                    <a:lnL w="12700">
                      <a:solidFill>
                        <a:srgbClr val="FFCE33"/>
                      </a:solidFill>
                    </a:lnL>
                    <a:lnR w="12700">
                      <a:solidFill>
                        <a:srgbClr val="FFCE33"/>
                      </a:solidFill>
                    </a:lnR>
                    <a:lnT w="12700">
                      <a:solidFill>
                        <a:srgbClr val="FFCE33"/>
                      </a:solidFill>
                    </a:lnT>
                    <a:lnB w="12700">
                      <a:solidFill>
                        <a:srgbClr val="FFCE33"/>
                      </a:solidFill>
                    </a:lnB>
                    <a:noFill/>
                  </a:tcPr>
                </a:tc>
                <a:tc>
                  <a:txBody>
                    <a:bodyPr/>
                    <a:lstStyle/>
                    <a:p>
                      <a:pPr algn="ctr">
                        <a:defRPr>
                          <a:solidFill>
                            <a:srgbClr val="FFFFFF"/>
                          </a:solidFill>
                        </a:defRPr>
                      </a:pPr>
                      <a:r>
                        <a:rPr b="1" dirty="0" err="1" smtClean="0">
                          <a:solidFill>
                            <a:srgbClr val="FFC000"/>
                          </a:solidFill>
                          <a:latin typeface="Segoe UI" panose="020B0502040204020203" pitchFamily="34" charset="0"/>
                          <a:ea typeface="SimHei"/>
                          <a:cs typeface="Segoe UI" panose="020B0502040204020203" pitchFamily="34" charset="0"/>
                          <a:sym typeface="SimHei"/>
                        </a:rPr>
                        <a:t>欧盟</a:t>
                      </a:r>
                      <a:r>
                        <a:rPr lang="en-US" b="1" dirty="0" smtClean="0">
                          <a:solidFill>
                            <a:srgbClr val="FFC000"/>
                          </a:solidFill>
                          <a:latin typeface="Segoe UI" panose="020B0502040204020203" pitchFamily="34" charset="0"/>
                          <a:ea typeface="SimHei"/>
                          <a:cs typeface="Segoe UI" panose="020B0502040204020203" pitchFamily="34" charset="0"/>
                          <a:sym typeface="SimHei"/>
                        </a:rPr>
                        <a:t> EU</a:t>
                      </a:r>
                      <a:endParaRPr b="1" dirty="0">
                        <a:solidFill>
                          <a:srgbClr val="FFC000"/>
                        </a:solidFill>
                        <a:latin typeface="Segoe UI" panose="020B0502040204020203" pitchFamily="34" charset="0"/>
                        <a:ea typeface="SimHei"/>
                        <a:cs typeface="Segoe UI" panose="020B0502040204020203" pitchFamily="34" charset="0"/>
                        <a:sym typeface="SimHei"/>
                      </a:endParaRPr>
                    </a:p>
                  </a:txBody>
                  <a:tcPr marL="45721" marR="45721" marT="45721" marB="45721" anchor="ctr" horzOverflow="overflow">
                    <a:lnL w="12700">
                      <a:solidFill>
                        <a:srgbClr val="FFCE33"/>
                      </a:solidFill>
                    </a:lnL>
                    <a:lnR w="12700">
                      <a:solidFill>
                        <a:srgbClr val="FFCE33"/>
                      </a:solidFill>
                    </a:lnR>
                    <a:lnT w="12700">
                      <a:solidFill>
                        <a:srgbClr val="FFCE33"/>
                      </a:solidFill>
                    </a:lnT>
                    <a:lnB w="12700">
                      <a:solidFill>
                        <a:srgbClr val="FFCE33"/>
                      </a:solidFill>
                    </a:lnB>
                    <a:noFill/>
                  </a:tcPr>
                </a:tc>
                <a:tc>
                  <a:txBody>
                    <a:bodyPr/>
                    <a:lstStyle/>
                    <a:p>
                      <a:pPr algn="ctr">
                        <a:defRPr>
                          <a:solidFill>
                            <a:srgbClr val="FFFFFF"/>
                          </a:solidFill>
                        </a:defRPr>
                      </a:pPr>
                      <a:r>
                        <a:rPr b="1" dirty="0" err="1" smtClean="0">
                          <a:solidFill>
                            <a:srgbClr val="FFC000"/>
                          </a:solidFill>
                          <a:latin typeface="Segoe UI" panose="020B0502040204020203" pitchFamily="34" charset="0"/>
                          <a:ea typeface="SimHei"/>
                          <a:cs typeface="Segoe UI" panose="020B0502040204020203" pitchFamily="34" charset="0"/>
                          <a:sym typeface="SimHei"/>
                        </a:rPr>
                        <a:t>澳大利亚</a:t>
                      </a:r>
                      <a:r>
                        <a:rPr lang="en-US" b="1" dirty="0" smtClean="0">
                          <a:solidFill>
                            <a:srgbClr val="FFC000"/>
                          </a:solidFill>
                          <a:latin typeface="Segoe UI" panose="020B0502040204020203" pitchFamily="34" charset="0"/>
                          <a:ea typeface="SimHei"/>
                          <a:cs typeface="Segoe UI" panose="020B0502040204020203" pitchFamily="34" charset="0"/>
                          <a:sym typeface="SimHei"/>
                        </a:rPr>
                        <a:t> Australia</a:t>
                      </a:r>
                      <a:endParaRPr b="1" dirty="0">
                        <a:solidFill>
                          <a:srgbClr val="FFC000"/>
                        </a:solidFill>
                        <a:latin typeface="Segoe UI" panose="020B0502040204020203" pitchFamily="34" charset="0"/>
                        <a:ea typeface="SimHei"/>
                        <a:cs typeface="Segoe UI" panose="020B0502040204020203" pitchFamily="34" charset="0"/>
                        <a:sym typeface="SimHei"/>
                      </a:endParaRPr>
                    </a:p>
                  </a:txBody>
                  <a:tcPr marL="45721" marR="45721" marT="45721" marB="45721" anchor="ctr" horzOverflow="overflow">
                    <a:lnL w="12700">
                      <a:solidFill>
                        <a:srgbClr val="FFCE33"/>
                      </a:solidFill>
                    </a:lnL>
                    <a:lnR w="12700">
                      <a:solidFill>
                        <a:srgbClr val="FFCE33"/>
                      </a:solidFill>
                    </a:lnR>
                    <a:lnT w="12700">
                      <a:solidFill>
                        <a:srgbClr val="FFCE33"/>
                      </a:solidFill>
                    </a:lnT>
                    <a:lnB w="12700">
                      <a:solidFill>
                        <a:srgbClr val="FFCE33"/>
                      </a:solidFill>
                    </a:lnB>
                    <a:noFill/>
                  </a:tcPr>
                </a:tc>
                <a:tc>
                  <a:txBody>
                    <a:bodyPr/>
                    <a:lstStyle/>
                    <a:p>
                      <a:pPr algn="ctr">
                        <a:defRPr>
                          <a:solidFill>
                            <a:srgbClr val="FFFFFF"/>
                          </a:solidFill>
                        </a:defRPr>
                      </a:pPr>
                      <a:r>
                        <a:rPr b="1" dirty="0" err="1" smtClean="0">
                          <a:solidFill>
                            <a:srgbClr val="FFC000"/>
                          </a:solidFill>
                          <a:latin typeface="Segoe UI" panose="020B0502040204020203" pitchFamily="34" charset="0"/>
                          <a:ea typeface="SimHei"/>
                          <a:cs typeface="Segoe UI" panose="020B0502040204020203" pitchFamily="34" charset="0"/>
                          <a:sym typeface="SimHei"/>
                        </a:rPr>
                        <a:t>加拿大</a:t>
                      </a:r>
                      <a:r>
                        <a:rPr lang="en-US" b="1" dirty="0" smtClean="0">
                          <a:solidFill>
                            <a:srgbClr val="FFC000"/>
                          </a:solidFill>
                          <a:latin typeface="Segoe UI" panose="020B0502040204020203" pitchFamily="34" charset="0"/>
                          <a:ea typeface="SimHei"/>
                          <a:cs typeface="Segoe UI" panose="020B0502040204020203" pitchFamily="34" charset="0"/>
                          <a:sym typeface="SimHei"/>
                        </a:rPr>
                        <a:t> Canada</a:t>
                      </a:r>
                      <a:endParaRPr b="1" dirty="0">
                        <a:solidFill>
                          <a:srgbClr val="FFC000"/>
                        </a:solidFill>
                        <a:latin typeface="Segoe UI" panose="020B0502040204020203" pitchFamily="34" charset="0"/>
                        <a:ea typeface="SimHei"/>
                        <a:cs typeface="Segoe UI" panose="020B0502040204020203" pitchFamily="34" charset="0"/>
                        <a:sym typeface="SimHei"/>
                      </a:endParaRPr>
                    </a:p>
                  </a:txBody>
                  <a:tcPr marL="45721" marR="45721" marT="45721" marB="45721" anchor="ctr" horzOverflow="overflow">
                    <a:lnL w="12700">
                      <a:solidFill>
                        <a:srgbClr val="FFCE33"/>
                      </a:solidFill>
                    </a:lnL>
                    <a:lnR w="12700">
                      <a:solidFill>
                        <a:srgbClr val="FFCE33"/>
                      </a:solidFill>
                    </a:lnR>
                    <a:lnT w="12700">
                      <a:solidFill>
                        <a:srgbClr val="FFCE33"/>
                      </a:solidFill>
                    </a:lnT>
                    <a:lnB w="12700">
                      <a:solidFill>
                        <a:srgbClr val="FFCE33"/>
                      </a:solidFill>
                    </a:lnB>
                    <a:noFill/>
                  </a:tcPr>
                </a:tc>
              </a:tr>
              <a:tr h="729330">
                <a:tc>
                  <a:txBody>
                    <a:bodyPr/>
                    <a:lstStyle/>
                    <a:p>
                      <a:pPr algn="l">
                        <a:defRPr>
                          <a:solidFill>
                            <a:srgbClr val="FFFFFF"/>
                          </a:solidFill>
                        </a:defRPr>
                      </a:pPr>
                      <a:r>
                        <a:rPr b="1" dirty="0" err="1">
                          <a:solidFill>
                            <a:srgbClr val="FFC000"/>
                          </a:solidFill>
                          <a:latin typeface="Segoe UI" panose="020B0502040204020203" pitchFamily="34" charset="0"/>
                          <a:ea typeface="SimHei"/>
                          <a:cs typeface="Segoe UI" panose="020B0502040204020203" pitchFamily="34" charset="0"/>
                          <a:sym typeface="SimHei"/>
                        </a:rPr>
                        <a:t>立法归类</a:t>
                      </a:r>
                      <a:endParaRPr b="1" dirty="0">
                        <a:solidFill>
                          <a:srgbClr val="FFC000"/>
                        </a:solidFill>
                        <a:latin typeface="Segoe UI" panose="020B0502040204020203" pitchFamily="34" charset="0"/>
                        <a:ea typeface="SimHei"/>
                        <a:cs typeface="Segoe UI" panose="020B0502040204020203" pitchFamily="34" charset="0"/>
                        <a:sym typeface="SimHei"/>
                      </a:endParaRPr>
                    </a:p>
                    <a:p>
                      <a:pPr algn="l">
                        <a:defRPr>
                          <a:solidFill>
                            <a:srgbClr val="FFFFFF"/>
                          </a:solidFill>
                        </a:defRPr>
                      </a:pPr>
                      <a:r>
                        <a:rPr b="1" dirty="0">
                          <a:solidFill>
                            <a:srgbClr val="FFC000"/>
                          </a:solidFill>
                          <a:latin typeface="Segoe UI" panose="020B0502040204020203" pitchFamily="34" charset="0"/>
                          <a:cs typeface="Segoe UI" panose="020B0502040204020203" pitchFamily="34" charset="0"/>
                        </a:rPr>
                        <a:t>Regulatory classification</a:t>
                      </a:r>
                    </a:p>
                  </a:txBody>
                  <a:tcPr marL="45721" marR="45721" marT="45721" marB="45721" anchor="ctr" horzOverflow="overflow">
                    <a:lnL w="12700">
                      <a:solidFill>
                        <a:srgbClr val="FFCE33"/>
                      </a:solidFill>
                    </a:lnL>
                    <a:lnR w="12700">
                      <a:solidFill>
                        <a:srgbClr val="FFCE33"/>
                      </a:solidFill>
                    </a:lnR>
                    <a:lnT w="12700">
                      <a:solidFill>
                        <a:srgbClr val="FFCE33"/>
                      </a:solidFill>
                    </a:lnT>
                    <a:lnB w="12700">
                      <a:solidFill>
                        <a:srgbClr val="FFCE33"/>
                      </a:solidFill>
                    </a:lnB>
                    <a:noFill/>
                  </a:tcPr>
                </a:tc>
                <a:tc>
                  <a:txBody>
                    <a:bodyPr/>
                    <a:lstStyle/>
                    <a:p>
                      <a:pPr algn="l">
                        <a:defRPr>
                          <a:solidFill>
                            <a:srgbClr val="FFFFFF"/>
                          </a:solidFill>
                        </a:defRPr>
                      </a:pPr>
                      <a:r>
                        <a:rPr dirty="0" err="1">
                          <a:solidFill>
                            <a:srgbClr val="FFC000"/>
                          </a:solidFill>
                          <a:latin typeface="Segoe UI" panose="020B0502040204020203" pitchFamily="34" charset="0"/>
                          <a:ea typeface="SimHei"/>
                          <a:cs typeface="Segoe UI" panose="020B0502040204020203" pitchFamily="34" charset="0"/>
                          <a:sym typeface="SimHei"/>
                        </a:rPr>
                        <a:t>传统药品</a:t>
                      </a:r>
                      <a:endParaRPr dirty="0">
                        <a:solidFill>
                          <a:srgbClr val="FFC000"/>
                        </a:solidFill>
                        <a:latin typeface="Segoe UI" panose="020B0502040204020203" pitchFamily="34" charset="0"/>
                        <a:ea typeface="SimHei"/>
                        <a:cs typeface="Segoe UI" panose="020B0502040204020203" pitchFamily="34" charset="0"/>
                        <a:sym typeface="SimHei"/>
                      </a:endParaRPr>
                    </a:p>
                    <a:p>
                      <a:pPr algn="l">
                        <a:defRPr>
                          <a:solidFill>
                            <a:srgbClr val="FFFFFF"/>
                          </a:solidFill>
                        </a:defRPr>
                      </a:pPr>
                      <a:r>
                        <a:rPr dirty="0">
                          <a:solidFill>
                            <a:srgbClr val="FFC000"/>
                          </a:solidFill>
                          <a:latin typeface="Segoe UI" panose="020B0502040204020203" pitchFamily="34" charset="0"/>
                          <a:cs typeface="Segoe UI" panose="020B0502040204020203" pitchFamily="34" charset="0"/>
                        </a:rPr>
                        <a:t>Traditional herbal medicinal products</a:t>
                      </a:r>
                    </a:p>
                  </a:txBody>
                  <a:tcPr marL="45721" marR="45721" marT="45721" marB="45721" anchor="ctr" horzOverflow="overflow">
                    <a:lnL w="12700">
                      <a:solidFill>
                        <a:srgbClr val="FFCE33"/>
                      </a:solidFill>
                    </a:lnL>
                    <a:lnR w="12700">
                      <a:solidFill>
                        <a:srgbClr val="FFCE33"/>
                      </a:solidFill>
                    </a:lnR>
                    <a:lnT w="12700">
                      <a:solidFill>
                        <a:srgbClr val="FFCE33"/>
                      </a:solidFill>
                    </a:lnT>
                    <a:lnB w="12700">
                      <a:solidFill>
                        <a:srgbClr val="FFCE33"/>
                      </a:solidFill>
                    </a:lnB>
                    <a:noFill/>
                  </a:tcPr>
                </a:tc>
                <a:tc>
                  <a:txBody>
                    <a:bodyPr/>
                    <a:lstStyle/>
                    <a:p>
                      <a:pPr algn="l">
                        <a:defRPr>
                          <a:solidFill>
                            <a:srgbClr val="FFFFFF"/>
                          </a:solidFill>
                        </a:defRPr>
                      </a:pPr>
                      <a:r>
                        <a:rPr>
                          <a:solidFill>
                            <a:srgbClr val="FFC000"/>
                          </a:solidFill>
                          <a:latin typeface="Segoe UI" panose="020B0502040204020203" pitchFamily="34" charset="0"/>
                          <a:ea typeface="SimHei"/>
                          <a:cs typeface="Segoe UI" panose="020B0502040204020203" pitchFamily="34" charset="0"/>
                          <a:sym typeface="SimHei"/>
                        </a:rPr>
                        <a:t>补充医学药品</a:t>
                      </a:r>
                      <a:r>
                        <a:rPr>
                          <a:solidFill>
                            <a:srgbClr val="FFC000"/>
                          </a:solidFill>
                          <a:latin typeface="Segoe UI" panose="020B0502040204020203" pitchFamily="34" charset="0"/>
                          <a:cs typeface="Segoe UI" panose="020B0502040204020203" pitchFamily="34" charset="0"/>
                        </a:rPr>
                        <a:t>Complementary medicines</a:t>
                      </a:r>
                    </a:p>
                  </a:txBody>
                  <a:tcPr marL="45721" marR="45721" marT="45721" marB="45721" anchor="ctr" horzOverflow="overflow">
                    <a:lnL w="12700">
                      <a:solidFill>
                        <a:srgbClr val="FFCE33"/>
                      </a:solidFill>
                    </a:lnL>
                    <a:lnR w="12700">
                      <a:solidFill>
                        <a:srgbClr val="FFCE33"/>
                      </a:solidFill>
                    </a:lnR>
                    <a:lnT w="12700">
                      <a:solidFill>
                        <a:srgbClr val="FFCE33"/>
                      </a:solidFill>
                    </a:lnT>
                    <a:lnB w="12700">
                      <a:solidFill>
                        <a:srgbClr val="FFCE33"/>
                      </a:solidFill>
                    </a:lnB>
                    <a:noFill/>
                  </a:tcPr>
                </a:tc>
                <a:tc>
                  <a:txBody>
                    <a:bodyPr/>
                    <a:lstStyle/>
                    <a:p>
                      <a:pPr algn="l">
                        <a:defRPr>
                          <a:solidFill>
                            <a:srgbClr val="FFFFFF"/>
                          </a:solidFill>
                        </a:defRPr>
                      </a:pPr>
                      <a:r>
                        <a:rPr>
                          <a:solidFill>
                            <a:srgbClr val="FFC000"/>
                          </a:solidFill>
                          <a:latin typeface="Segoe UI" panose="020B0502040204020203" pitchFamily="34" charset="0"/>
                          <a:ea typeface="SimHei"/>
                          <a:cs typeface="Segoe UI" panose="020B0502040204020203" pitchFamily="34" charset="0"/>
                          <a:sym typeface="SimHei"/>
                        </a:rPr>
                        <a:t>天然健康产品</a:t>
                      </a:r>
                    </a:p>
                    <a:p>
                      <a:pPr algn="l">
                        <a:defRPr>
                          <a:solidFill>
                            <a:srgbClr val="FFFFFF"/>
                          </a:solidFill>
                        </a:defRPr>
                      </a:pPr>
                      <a:r>
                        <a:rPr>
                          <a:solidFill>
                            <a:srgbClr val="FFC000"/>
                          </a:solidFill>
                          <a:latin typeface="Segoe UI" panose="020B0502040204020203" pitchFamily="34" charset="0"/>
                          <a:cs typeface="Segoe UI" panose="020B0502040204020203" pitchFamily="34" charset="0"/>
                        </a:rPr>
                        <a:t>Natural health products</a:t>
                      </a:r>
                    </a:p>
                  </a:txBody>
                  <a:tcPr marL="45721" marR="45721" marT="45721" marB="45721" anchor="ctr" horzOverflow="overflow">
                    <a:lnL w="12700">
                      <a:solidFill>
                        <a:srgbClr val="FFCE33"/>
                      </a:solidFill>
                    </a:lnL>
                    <a:lnR w="12700">
                      <a:solidFill>
                        <a:srgbClr val="FFCE33"/>
                      </a:solidFill>
                    </a:lnR>
                    <a:lnT w="12700">
                      <a:solidFill>
                        <a:srgbClr val="FFCE33"/>
                      </a:solidFill>
                    </a:lnT>
                    <a:lnB w="12700">
                      <a:solidFill>
                        <a:srgbClr val="FFCE33"/>
                      </a:solidFill>
                    </a:lnB>
                    <a:noFill/>
                  </a:tcPr>
                </a:tc>
              </a:tr>
              <a:tr h="729330">
                <a:tc>
                  <a:txBody>
                    <a:bodyPr/>
                    <a:lstStyle/>
                    <a:p>
                      <a:pPr algn="l">
                        <a:defRPr>
                          <a:solidFill>
                            <a:srgbClr val="FFFFFF"/>
                          </a:solidFill>
                        </a:defRPr>
                      </a:pPr>
                      <a:r>
                        <a:rPr b="1" dirty="0" err="1">
                          <a:solidFill>
                            <a:srgbClr val="FFC000"/>
                          </a:solidFill>
                          <a:latin typeface="Segoe UI" panose="020B0502040204020203" pitchFamily="34" charset="0"/>
                          <a:ea typeface="SimHei"/>
                          <a:cs typeface="Segoe UI" panose="020B0502040204020203" pitchFamily="34" charset="0"/>
                          <a:sym typeface="SimHei"/>
                        </a:rPr>
                        <a:t>注册要求</a:t>
                      </a:r>
                      <a:endParaRPr b="1" dirty="0">
                        <a:solidFill>
                          <a:srgbClr val="FFC000"/>
                        </a:solidFill>
                        <a:latin typeface="Segoe UI" panose="020B0502040204020203" pitchFamily="34" charset="0"/>
                        <a:ea typeface="SimHei"/>
                        <a:cs typeface="Segoe UI" panose="020B0502040204020203" pitchFamily="34" charset="0"/>
                        <a:sym typeface="SimHei"/>
                      </a:endParaRPr>
                    </a:p>
                    <a:p>
                      <a:pPr algn="l">
                        <a:defRPr>
                          <a:solidFill>
                            <a:srgbClr val="FFFFFF"/>
                          </a:solidFill>
                        </a:defRPr>
                      </a:pPr>
                      <a:r>
                        <a:rPr b="1" dirty="0">
                          <a:solidFill>
                            <a:srgbClr val="FFC000"/>
                          </a:solidFill>
                          <a:latin typeface="Segoe UI" panose="020B0502040204020203" pitchFamily="34" charset="0"/>
                          <a:cs typeface="Segoe UI" panose="020B0502040204020203" pitchFamily="34" charset="0"/>
                        </a:rPr>
                        <a:t>Registration category</a:t>
                      </a:r>
                    </a:p>
                  </a:txBody>
                  <a:tcPr marL="45721" marR="45721" marT="45721" marB="45721" anchor="ctr" horzOverflow="overflow">
                    <a:lnL w="12700">
                      <a:solidFill>
                        <a:srgbClr val="FFCE33"/>
                      </a:solidFill>
                    </a:lnL>
                    <a:lnR w="12700">
                      <a:solidFill>
                        <a:srgbClr val="FFCE33"/>
                      </a:solidFill>
                    </a:lnR>
                    <a:lnT w="12700">
                      <a:solidFill>
                        <a:srgbClr val="FFCE33"/>
                      </a:solidFill>
                    </a:lnT>
                    <a:lnB w="12700">
                      <a:solidFill>
                        <a:srgbClr val="FFCE33"/>
                      </a:solidFill>
                    </a:lnB>
                    <a:noFill/>
                  </a:tcPr>
                </a:tc>
                <a:tc>
                  <a:txBody>
                    <a:bodyPr/>
                    <a:lstStyle/>
                    <a:p>
                      <a:pPr algn="l">
                        <a:defRPr>
                          <a:solidFill>
                            <a:srgbClr val="FFFFFF"/>
                          </a:solidFill>
                        </a:defRPr>
                      </a:pPr>
                      <a:r>
                        <a:rPr>
                          <a:solidFill>
                            <a:srgbClr val="FFC000"/>
                          </a:solidFill>
                          <a:latin typeface="Segoe UI" panose="020B0502040204020203" pitchFamily="34" charset="0"/>
                          <a:ea typeface="SimHei"/>
                          <a:cs typeface="Segoe UI" panose="020B0502040204020203" pitchFamily="34" charset="0"/>
                          <a:sym typeface="SimHei"/>
                        </a:rPr>
                        <a:t>传统药品注册</a:t>
                      </a:r>
                    </a:p>
                    <a:p>
                      <a:pPr algn="l">
                        <a:defRPr>
                          <a:solidFill>
                            <a:srgbClr val="FFFFFF"/>
                          </a:solidFill>
                        </a:defRPr>
                      </a:pPr>
                      <a:r>
                        <a:rPr>
                          <a:solidFill>
                            <a:srgbClr val="FFC000"/>
                          </a:solidFill>
                          <a:latin typeface="Segoe UI" panose="020B0502040204020203" pitchFamily="34" charset="0"/>
                          <a:cs typeface="Segoe UI" panose="020B0502040204020203" pitchFamily="34" charset="0"/>
                        </a:rPr>
                        <a:t>Traditional use registration</a:t>
                      </a:r>
                    </a:p>
                  </a:txBody>
                  <a:tcPr marL="45721" marR="45721" marT="45721" marB="45721" anchor="ctr" horzOverflow="overflow">
                    <a:lnL w="12700">
                      <a:solidFill>
                        <a:srgbClr val="FFCE33"/>
                      </a:solidFill>
                    </a:lnL>
                    <a:lnR w="12700">
                      <a:solidFill>
                        <a:srgbClr val="FFCE33"/>
                      </a:solidFill>
                    </a:lnR>
                    <a:lnT w="12700">
                      <a:solidFill>
                        <a:srgbClr val="FFCE33"/>
                      </a:solidFill>
                    </a:lnT>
                    <a:lnB w="12700">
                      <a:solidFill>
                        <a:srgbClr val="FFCE33"/>
                      </a:solidFill>
                    </a:lnB>
                    <a:noFill/>
                  </a:tcPr>
                </a:tc>
                <a:tc>
                  <a:txBody>
                    <a:bodyPr/>
                    <a:lstStyle/>
                    <a:p>
                      <a:pPr algn="l">
                        <a:defRPr>
                          <a:solidFill>
                            <a:srgbClr val="FFFFFF"/>
                          </a:solidFill>
                        </a:defRPr>
                      </a:pPr>
                      <a:r>
                        <a:rPr dirty="0" err="1">
                          <a:solidFill>
                            <a:srgbClr val="FFC000"/>
                          </a:solidFill>
                          <a:latin typeface="Segoe UI" panose="020B0502040204020203" pitchFamily="34" charset="0"/>
                          <a:ea typeface="SimHei"/>
                          <a:cs typeface="Segoe UI" panose="020B0502040204020203" pitchFamily="34" charset="0"/>
                          <a:sym typeface="SimHei"/>
                        </a:rPr>
                        <a:t>登记</a:t>
                      </a:r>
                      <a:endParaRPr dirty="0">
                        <a:solidFill>
                          <a:srgbClr val="FFC000"/>
                        </a:solidFill>
                        <a:latin typeface="Segoe UI" panose="020B0502040204020203" pitchFamily="34" charset="0"/>
                        <a:ea typeface="SimHei"/>
                        <a:cs typeface="Segoe UI" panose="020B0502040204020203" pitchFamily="34" charset="0"/>
                        <a:sym typeface="SimHei"/>
                      </a:endParaRPr>
                    </a:p>
                    <a:p>
                      <a:pPr algn="l">
                        <a:defRPr>
                          <a:solidFill>
                            <a:srgbClr val="FFFFFF"/>
                          </a:solidFill>
                        </a:defRPr>
                      </a:pPr>
                      <a:r>
                        <a:rPr dirty="0">
                          <a:solidFill>
                            <a:srgbClr val="FFC000"/>
                          </a:solidFill>
                          <a:latin typeface="Segoe UI" panose="020B0502040204020203" pitchFamily="34" charset="0"/>
                          <a:cs typeface="Segoe UI" panose="020B0502040204020203" pitchFamily="34" charset="0"/>
                        </a:rPr>
                        <a:t>Listing</a:t>
                      </a:r>
                    </a:p>
                  </a:txBody>
                  <a:tcPr marL="45721" marR="45721" marT="45721" marB="45721" anchor="ctr" horzOverflow="overflow">
                    <a:lnL w="12700">
                      <a:solidFill>
                        <a:srgbClr val="FFCE33"/>
                      </a:solidFill>
                    </a:lnL>
                    <a:lnR w="12700">
                      <a:solidFill>
                        <a:srgbClr val="FFCE33"/>
                      </a:solidFill>
                    </a:lnR>
                    <a:lnT w="12700">
                      <a:solidFill>
                        <a:srgbClr val="FFCE33"/>
                      </a:solidFill>
                    </a:lnT>
                    <a:lnB w="12700">
                      <a:solidFill>
                        <a:srgbClr val="FFCE33"/>
                      </a:solidFill>
                    </a:lnB>
                    <a:noFill/>
                  </a:tcPr>
                </a:tc>
                <a:tc>
                  <a:txBody>
                    <a:bodyPr/>
                    <a:lstStyle/>
                    <a:p>
                      <a:pPr algn="l">
                        <a:defRPr>
                          <a:solidFill>
                            <a:srgbClr val="FFFFFF"/>
                          </a:solidFill>
                        </a:defRPr>
                      </a:pPr>
                      <a:r>
                        <a:rPr>
                          <a:solidFill>
                            <a:srgbClr val="FFC000"/>
                          </a:solidFill>
                          <a:latin typeface="Segoe UI" panose="020B0502040204020203" pitchFamily="34" charset="0"/>
                          <a:ea typeface="SimHei"/>
                          <a:cs typeface="Segoe UI" panose="020B0502040204020203" pitchFamily="34" charset="0"/>
                          <a:sym typeface="SimHei"/>
                        </a:rPr>
                        <a:t>登记</a:t>
                      </a:r>
                    </a:p>
                    <a:p>
                      <a:pPr algn="l">
                        <a:defRPr>
                          <a:solidFill>
                            <a:srgbClr val="FFFFFF"/>
                          </a:solidFill>
                        </a:defRPr>
                      </a:pPr>
                      <a:r>
                        <a:rPr>
                          <a:solidFill>
                            <a:srgbClr val="FFC000"/>
                          </a:solidFill>
                          <a:latin typeface="Segoe UI" panose="020B0502040204020203" pitchFamily="34" charset="0"/>
                          <a:cs typeface="Segoe UI" panose="020B0502040204020203" pitchFamily="34" charset="0"/>
                        </a:rPr>
                        <a:t>Licence</a:t>
                      </a:r>
                    </a:p>
                  </a:txBody>
                  <a:tcPr marL="45721" marR="45721" marT="45721" marB="45721" anchor="ctr" horzOverflow="overflow">
                    <a:lnL w="12700">
                      <a:solidFill>
                        <a:srgbClr val="FFCE33"/>
                      </a:solidFill>
                    </a:lnL>
                    <a:lnR w="12700">
                      <a:solidFill>
                        <a:srgbClr val="FFCE33"/>
                      </a:solidFill>
                    </a:lnR>
                    <a:lnT w="12700">
                      <a:solidFill>
                        <a:srgbClr val="FFCE33"/>
                      </a:solidFill>
                    </a:lnT>
                    <a:lnB w="12700">
                      <a:solidFill>
                        <a:srgbClr val="FFCE33"/>
                      </a:solidFill>
                    </a:lnB>
                    <a:noFill/>
                  </a:tcPr>
                </a:tc>
              </a:tr>
              <a:tr h="729330">
                <a:tc>
                  <a:txBody>
                    <a:bodyPr/>
                    <a:lstStyle/>
                    <a:p>
                      <a:pPr algn="l">
                        <a:defRPr>
                          <a:solidFill>
                            <a:srgbClr val="FFFFFF"/>
                          </a:solidFill>
                        </a:defRPr>
                      </a:pPr>
                      <a:r>
                        <a:rPr b="1" dirty="0" err="1">
                          <a:solidFill>
                            <a:srgbClr val="FFC000"/>
                          </a:solidFill>
                          <a:latin typeface="Segoe UI" panose="020B0502040204020203" pitchFamily="34" charset="0"/>
                          <a:ea typeface="SimHei"/>
                          <a:cs typeface="Segoe UI" panose="020B0502040204020203" pitchFamily="34" charset="0"/>
                          <a:sym typeface="SimHei"/>
                        </a:rPr>
                        <a:t>适应症</a:t>
                      </a:r>
                      <a:endParaRPr b="1" dirty="0">
                        <a:solidFill>
                          <a:srgbClr val="FFC000"/>
                        </a:solidFill>
                        <a:latin typeface="Segoe UI" panose="020B0502040204020203" pitchFamily="34" charset="0"/>
                        <a:ea typeface="SimHei"/>
                        <a:cs typeface="Segoe UI" panose="020B0502040204020203" pitchFamily="34" charset="0"/>
                        <a:sym typeface="SimHei"/>
                      </a:endParaRPr>
                    </a:p>
                    <a:p>
                      <a:pPr algn="l">
                        <a:defRPr>
                          <a:solidFill>
                            <a:srgbClr val="FFFFFF"/>
                          </a:solidFill>
                        </a:defRPr>
                      </a:pPr>
                      <a:r>
                        <a:rPr b="1" dirty="0">
                          <a:solidFill>
                            <a:srgbClr val="FFC000"/>
                          </a:solidFill>
                          <a:latin typeface="Segoe UI" panose="020B0502040204020203" pitchFamily="34" charset="0"/>
                          <a:cs typeface="Segoe UI" panose="020B0502040204020203" pitchFamily="34" charset="0"/>
                        </a:rPr>
                        <a:t>Indications</a:t>
                      </a:r>
                    </a:p>
                  </a:txBody>
                  <a:tcPr marL="45721" marR="45721" marT="45721" marB="45721" anchor="ctr" horzOverflow="overflow">
                    <a:lnL w="12700">
                      <a:solidFill>
                        <a:srgbClr val="FFCE33"/>
                      </a:solidFill>
                    </a:lnL>
                    <a:lnR w="12700">
                      <a:solidFill>
                        <a:srgbClr val="FFCE33"/>
                      </a:solidFill>
                    </a:lnR>
                    <a:lnT w="12700">
                      <a:solidFill>
                        <a:srgbClr val="FFCE33"/>
                      </a:solidFill>
                    </a:lnT>
                    <a:lnB w="12700">
                      <a:solidFill>
                        <a:srgbClr val="FFCE33"/>
                      </a:solidFill>
                    </a:lnB>
                    <a:noFill/>
                  </a:tcPr>
                </a:tc>
                <a:tc>
                  <a:txBody>
                    <a:bodyPr/>
                    <a:lstStyle/>
                    <a:p>
                      <a:pPr algn="l">
                        <a:defRPr>
                          <a:solidFill>
                            <a:srgbClr val="FFFFFF"/>
                          </a:solidFill>
                        </a:defRPr>
                      </a:pPr>
                      <a:r>
                        <a:rPr>
                          <a:solidFill>
                            <a:srgbClr val="FFC000"/>
                          </a:solidFill>
                          <a:latin typeface="Segoe UI" panose="020B0502040204020203" pitchFamily="34" charset="0"/>
                          <a:ea typeface="SimHei"/>
                          <a:cs typeface="Segoe UI" panose="020B0502040204020203" pitchFamily="34" charset="0"/>
                          <a:sym typeface="SimHei"/>
                        </a:rPr>
                        <a:t>非处方药适应症</a:t>
                      </a:r>
                    </a:p>
                    <a:p>
                      <a:pPr algn="l">
                        <a:defRPr>
                          <a:solidFill>
                            <a:srgbClr val="FFFFFF"/>
                          </a:solidFill>
                        </a:defRPr>
                      </a:pPr>
                      <a:r>
                        <a:rPr>
                          <a:solidFill>
                            <a:srgbClr val="FFC000"/>
                          </a:solidFill>
                          <a:latin typeface="Segoe UI" panose="020B0502040204020203" pitchFamily="34" charset="0"/>
                          <a:cs typeface="Segoe UI" panose="020B0502040204020203" pitchFamily="34" charset="0"/>
                        </a:rPr>
                        <a:t>OTC indications</a:t>
                      </a:r>
                    </a:p>
                  </a:txBody>
                  <a:tcPr marL="45721" marR="45721" marT="45721" marB="45721" anchor="ctr" horzOverflow="overflow">
                    <a:lnL w="12700">
                      <a:solidFill>
                        <a:srgbClr val="FFCE33"/>
                      </a:solidFill>
                    </a:lnL>
                    <a:lnR w="12700">
                      <a:solidFill>
                        <a:srgbClr val="FFCE33"/>
                      </a:solidFill>
                    </a:lnR>
                    <a:lnT w="12700">
                      <a:solidFill>
                        <a:srgbClr val="FFCE33"/>
                      </a:solidFill>
                    </a:lnT>
                    <a:lnB w="12700">
                      <a:solidFill>
                        <a:srgbClr val="FFCE33"/>
                      </a:solidFill>
                    </a:lnB>
                    <a:noFill/>
                  </a:tcPr>
                </a:tc>
                <a:tc>
                  <a:txBody>
                    <a:bodyPr/>
                    <a:lstStyle/>
                    <a:p>
                      <a:pPr algn="l">
                        <a:defRPr>
                          <a:solidFill>
                            <a:srgbClr val="FFFFFF"/>
                          </a:solidFill>
                        </a:defRPr>
                      </a:pPr>
                      <a:r>
                        <a:rPr>
                          <a:solidFill>
                            <a:srgbClr val="FFC000"/>
                          </a:solidFill>
                          <a:latin typeface="Segoe UI" panose="020B0502040204020203" pitchFamily="34" charset="0"/>
                          <a:ea typeface="SimHei"/>
                          <a:cs typeface="Segoe UI" panose="020B0502040204020203" pitchFamily="34" charset="0"/>
                          <a:sym typeface="SimHei"/>
                        </a:rPr>
                        <a:t>中医适应症</a:t>
                      </a:r>
                    </a:p>
                    <a:p>
                      <a:pPr algn="l">
                        <a:defRPr>
                          <a:solidFill>
                            <a:srgbClr val="FFFFFF"/>
                          </a:solidFill>
                        </a:defRPr>
                      </a:pPr>
                      <a:r>
                        <a:rPr>
                          <a:solidFill>
                            <a:srgbClr val="FFC000"/>
                          </a:solidFill>
                          <a:latin typeface="Segoe UI" panose="020B0502040204020203" pitchFamily="34" charset="0"/>
                          <a:cs typeface="Segoe UI" panose="020B0502040204020203" pitchFamily="34" charset="0"/>
                        </a:rPr>
                        <a:t>TCM/OTC indications</a:t>
                      </a:r>
                    </a:p>
                  </a:txBody>
                  <a:tcPr marL="45721" marR="45721" marT="45721" marB="45721" anchor="ctr" horzOverflow="overflow">
                    <a:lnL w="12700">
                      <a:solidFill>
                        <a:srgbClr val="FFCE33"/>
                      </a:solidFill>
                    </a:lnL>
                    <a:lnR w="12700">
                      <a:solidFill>
                        <a:srgbClr val="FFCE33"/>
                      </a:solidFill>
                    </a:lnR>
                    <a:lnT w="12700">
                      <a:solidFill>
                        <a:srgbClr val="FFCE33"/>
                      </a:solidFill>
                    </a:lnT>
                    <a:lnB w="12700">
                      <a:solidFill>
                        <a:srgbClr val="FFCE33"/>
                      </a:solidFill>
                    </a:lnB>
                    <a:noFill/>
                  </a:tcPr>
                </a:tc>
                <a:tc>
                  <a:txBody>
                    <a:bodyPr/>
                    <a:lstStyle/>
                    <a:p>
                      <a:pPr algn="l">
                        <a:defRPr>
                          <a:solidFill>
                            <a:srgbClr val="FFFFFF"/>
                          </a:solidFill>
                        </a:defRPr>
                      </a:pPr>
                      <a:r>
                        <a:rPr>
                          <a:solidFill>
                            <a:srgbClr val="FFC000"/>
                          </a:solidFill>
                          <a:latin typeface="Segoe UI" panose="020B0502040204020203" pitchFamily="34" charset="0"/>
                          <a:ea typeface="SimHei"/>
                          <a:cs typeface="Segoe UI" panose="020B0502040204020203" pitchFamily="34" charset="0"/>
                          <a:sym typeface="SimHei"/>
                        </a:rPr>
                        <a:t>中医适应症</a:t>
                      </a:r>
                    </a:p>
                    <a:p>
                      <a:pPr algn="l">
                        <a:defRPr>
                          <a:solidFill>
                            <a:srgbClr val="FFFFFF"/>
                          </a:solidFill>
                        </a:defRPr>
                      </a:pPr>
                      <a:r>
                        <a:rPr>
                          <a:solidFill>
                            <a:srgbClr val="FFC000"/>
                          </a:solidFill>
                          <a:latin typeface="Segoe UI" panose="020B0502040204020203" pitchFamily="34" charset="0"/>
                          <a:cs typeface="Segoe UI" panose="020B0502040204020203" pitchFamily="34" charset="0"/>
                        </a:rPr>
                        <a:t>TCM indications</a:t>
                      </a:r>
                    </a:p>
                  </a:txBody>
                  <a:tcPr marL="45721" marR="45721" marT="45721" marB="45721" anchor="ctr" horzOverflow="overflow">
                    <a:lnL w="12700">
                      <a:solidFill>
                        <a:srgbClr val="FFCE33"/>
                      </a:solidFill>
                    </a:lnL>
                    <a:lnR w="12700">
                      <a:solidFill>
                        <a:srgbClr val="FFCE33"/>
                      </a:solidFill>
                    </a:lnR>
                    <a:lnT w="12700">
                      <a:solidFill>
                        <a:srgbClr val="FFCE33"/>
                      </a:solidFill>
                    </a:lnT>
                    <a:lnB w="12700">
                      <a:solidFill>
                        <a:srgbClr val="FFCE33"/>
                      </a:solidFill>
                    </a:lnB>
                    <a:noFill/>
                  </a:tcPr>
                </a:tc>
              </a:tr>
              <a:tr h="516387">
                <a:tc>
                  <a:txBody>
                    <a:bodyPr/>
                    <a:lstStyle/>
                    <a:p>
                      <a:pPr algn="l">
                        <a:defRPr>
                          <a:solidFill>
                            <a:srgbClr val="FFFFFF"/>
                          </a:solidFill>
                        </a:defRPr>
                      </a:pPr>
                      <a:r>
                        <a:rPr b="1" dirty="0" err="1">
                          <a:solidFill>
                            <a:srgbClr val="FFC000"/>
                          </a:solidFill>
                          <a:latin typeface="Segoe UI" panose="020B0502040204020203" pitchFamily="34" charset="0"/>
                          <a:ea typeface="SimHei"/>
                          <a:cs typeface="Segoe UI" panose="020B0502040204020203" pitchFamily="34" charset="0"/>
                          <a:sym typeface="SimHei"/>
                        </a:rPr>
                        <a:t>生产</a:t>
                      </a:r>
                      <a:endParaRPr b="1" dirty="0">
                        <a:solidFill>
                          <a:srgbClr val="FFC000"/>
                        </a:solidFill>
                        <a:latin typeface="Segoe UI" panose="020B0502040204020203" pitchFamily="34" charset="0"/>
                        <a:ea typeface="SimHei"/>
                        <a:cs typeface="Segoe UI" panose="020B0502040204020203" pitchFamily="34" charset="0"/>
                        <a:sym typeface="SimHei"/>
                      </a:endParaRPr>
                    </a:p>
                    <a:p>
                      <a:pPr algn="l">
                        <a:defRPr>
                          <a:solidFill>
                            <a:srgbClr val="FFFFFF"/>
                          </a:solidFill>
                        </a:defRPr>
                      </a:pPr>
                      <a:r>
                        <a:rPr b="1" dirty="0">
                          <a:solidFill>
                            <a:srgbClr val="FFC000"/>
                          </a:solidFill>
                          <a:latin typeface="Segoe UI" panose="020B0502040204020203" pitchFamily="34" charset="0"/>
                          <a:cs typeface="Segoe UI" panose="020B0502040204020203" pitchFamily="34" charset="0"/>
                        </a:rPr>
                        <a:t>Manufacturing</a:t>
                      </a:r>
                    </a:p>
                  </a:txBody>
                  <a:tcPr marL="45721" marR="45721" marT="45721" marB="45721" anchor="ctr" horzOverflow="overflow">
                    <a:lnL w="12700">
                      <a:solidFill>
                        <a:srgbClr val="FFCE33"/>
                      </a:solidFill>
                    </a:lnL>
                    <a:lnR w="12700">
                      <a:solidFill>
                        <a:srgbClr val="FFCE33"/>
                      </a:solidFill>
                    </a:lnR>
                    <a:lnT w="12700">
                      <a:solidFill>
                        <a:srgbClr val="FFCE33"/>
                      </a:solidFill>
                    </a:lnT>
                    <a:lnB w="12700">
                      <a:solidFill>
                        <a:srgbClr val="FFCE33"/>
                      </a:solidFill>
                    </a:lnB>
                    <a:noFill/>
                  </a:tcPr>
                </a:tc>
                <a:tc>
                  <a:txBody>
                    <a:bodyPr/>
                    <a:lstStyle/>
                    <a:p>
                      <a:pPr algn="l">
                        <a:defRPr>
                          <a:solidFill>
                            <a:srgbClr val="FFFFFF"/>
                          </a:solidFill>
                        </a:defRPr>
                      </a:pPr>
                      <a:r>
                        <a:rPr>
                          <a:solidFill>
                            <a:srgbClr val="FFC000"/>
                          </a:solidFill>
                          <a:latin typeface="Segoe UI" panose="020B0502040204020203" pitchFamily="34" charset="0"/>
                          <a:ea typeface="SimHei"/>
                          <a:cs typeface="Segoe UI" panose="020B0502040204020203" pitchFamily="34" charset="0"/>
                          <a:sym typeface="SimHei"/>
                        </a:rPr>
                        <a:t>欧盟</a:t>
                      </a:r>
                      <a:r>
                        <a:rPr>
                          <a:solidFill>
                            <a:srgbClr val="FFC000"/>
                          </a:solidFill>
                          <a:latin typeface="Segoe UI" panose="020B0502040204020203" pitchFamily="34" charset="0"/>
                          <a:cs typeface="Segoe UI" panose="020B0502040204020203" pitchFamily="34" charset="0"/>
                        </a:rPr>
                        <a:t>GMP</a:t>
                      </a:r>
                    </a:p>
                    <a:p>
                      <a:pPr algn="l">
                        <a:defRPr>
                          <a:solidFill>
                            <a:srgbClr val="FFFFFF"/>
                          </a:solidFill>
                        </a:defRPr>
                      </a:pPr>
                      <a:r>
                        <a:rPr>
                          <a:solidFill>
                            <a:srgbClr val="FFC000"/>
                          </a:solidFill>
                          <a:latin typeface="Segoe UI" panose="020B0502040204020203" pitchFamily="34" charset="0"/>
                          <a:cs typeface="Segoe UI" panose="020B0502040204020203" pitchFamily="34" charset="0"/>
                        </a:rPr>
                        <a:t>EU GMP</a:t>
                      </a:r>
                    </a:p>
                  </a:txBody>
                  <a:tcPr marL="45721" marR="45721" marT="45721" marB="45721" anchor="ctr" horzOverflow="overflow">
                    <a:lnL w="12700">
                      <a:solidFill>
                        <a:srgbClr val="FFCE33"/>
                      </a:solidFill>
                    </a:lnL>
                    <a:lnR w="12700">
                      <a:solidFill>
                        <a:srgbClr val="FFCE33"/>
                      </a:solidFill>
                    </a:lnR>
                    <a:lnT w="12700">
                      <a:solidFill>
                        <a:srgbClr val="FFCE33"/>
                      </a:solidFill>
                    </a:lnT>
                    <a:lnB w="12700">
                      <a:solidFill>
                        <a:srgbClr val="FFCE33"/>
                      </a:solidFill>
                    </a:lnB>
                    <a:noFill/>
                  </a:tcPr>
                </a:tc>
                <a:tc>
                  <a:txBody>
                    <a:bodyPr/>
                    <a:lstStyle/>
                    <a:p>
                      <a:pPr algn="l">
                        <a:defRPr>
                          <a:solidFill>
                            <a:srgbClr val="FFFFFF"/>
                          </a:solidFill>
                        </a:defRPr>
                      </a:pPr>
                      <a:r>
                        <a:rPr>
                          <a:solidFill>
                            <a:srgbClr val="FFC000"/>
                          </a:solidFill>
                          <a:latin typeface="Segoe UI" panose="020B0502040204020203" pitchFamily="34" charset="0"/>
                          <a:ea typeface="SimHei"/>
                          <a:cs typeface="Segoe UI" panose="020B0502040204020203" pitchFamily="34" charset="0"/>
                          <a:sym typeface="SimHei"/>
                        </a:rPr>
                        <a:t>澳大利亚</a:t>
                      </a:r>
                      <a:r>
                        <a:rPr>
                          <a:solidFill>
                            <a:srgbClr val="FFC000"/>
                          </a:solidFill>
                          <a:latin typeface="Segoe UI" panose="020B0502040204020203" pitchFamily="34" charset="0"/>
                          <a:cs typeface="Segoe UI" panose="020B0502040204020203" pitchFamily="34" charset="0"/>
                        </a:rPr>
                        <a:t>GMP</a:t>
                      </a:r>
                    </a:p>
                  </a:txBody>
                  <a:tcPr marL="45721" marR="45721" marT="45721" marB="45721" anchor="ctr" horzOverflow="overflow">
                    <a:lnL w="12700">
                      <a:solidFill>
                        <a:srgbClr val="FFCE33"/>
                      </a:solidFill>
                    </a:lnL>
                    <a:lnR w="12700">
                      <a:solidFill>
                        <a:srgbClr val="FFCE33"/>
                      </a:solidFill>
                    </a:lnR>
                    <a:lnT w="12700">
                      <a:solidFill>
                        <a:srgbClr val="FFCE33"/>
                      </a:solidFill>
                    </a:lnT>
                    <a:lnB w="12700">
                      <a:solidFill>
                        <a:srgbClr val="FFCE33"/>
                      </a:solidFill>
                    </a:lnB>
                    <a:noFill/>
                  </a:tcPr>
                </a:tc>
                <a:tc>
                  <a:txBody>
                    <a:bodyPr/>
                    <a:lstStyle/>
                    <a:p>
                      <a:pPr algn="l">
                        <a:defRPr>
                          <a:solidFill>
                            <a:srgbClr val="FFFFFF"/>
                          </a:solidFill>
                        </a:defRPr>
                      </a:pPr>
                      <a:r>
                        <a:rPr>
                          <a:solidFill>
                            <a:srgbClr val="FFC000"/>
                          </a:solidFill>
                          <a:latin typeface="Segoe UI" panose="020B0502040204020203" pitchFamily="34" charset="0"/>
                          <a:ea typeface="SimHei"/>
                          <a:cs typeface="Segoe UI" panose="020B0502040204020203" pitchFamily="34" charset="0"/>
                          <a:sym typeface="SimHei"/>
                        </a:rPr>
                        <a:t>生产许可</a:t>
                      </a:r>
                    </a:p>
                    <a:p>
                      <a:pPr algn="l">
                        <a:defRPr>
                          <a:solidFill>
                            <a:srgbClr val="FFFFFF"/>
                          </a:solidFill>
                        </a:defRPr>
                      </a:pPr>
                      <a:r>
                        <a:rPr>
                          <a:solidFill>
                            <a:srgbClr val="FFC000"/>
                          </a:solidFill>
                          <a:latin typeface="Segoe UI" panose="020B0502040204020203" pitchFamily="34" charset="0"/>
                          <a:cs typeface="Segoe UI" panose="020B0502040204020203" pitchFamily="34" charset="0"/>
                        </a:rPr>
                        <a:t>Site licence</a:t>
                      </a:r>
                    </a:p>
                  </a:txBody>
                  <a:tcPr marL="45721" marR="45721" marT="45721" marB="45721" anchor="ctr" horzOverflow="overflow">
                    <a:lnL w="12700">
                      <a:solidFill>
                        <a:srgbClr val="FFCE33"/>
                      </a:solidFill>
                    </a:lnL>
                    <a:lnR w="12700">
                      <a:solidFill>
                        <a:srgbClr val="FFCE33"/>
                      </a:solidFill>
                    </a:lnR>
                    <a:lnT w="12700">
                      <a:solidFill>
                        <a:srgbClr val="FFCE33"/>
                      </a:solidFill>
                    </a:lnT>
                    <a:lnB w="12700">
                      <a:solidFill>
                        <a:srgbClr val="FFCE33"/>
                      </a:solidFill>
                    </a:lnB>
                    <a:noFill/>
                  </a:tcPr>
                </a:tc>
              </a:tr>
              <a:tr h="729330">
                <a:tc>
                  <a:txBody>
                    <a:bodyPr/>
                    <a:lstStyle/>
                    <a:p>
                      <a:pPr algn="l">
                        <a:defRPr>
                          <a:solidFill>
                            <a:srgbClr val="FFFFFF"/>
                          </a:solidFill>
                        </a:defRPr>
                      </a:pPr>
                      <a:r>
                        <a:rPr b="1" dirty="0" err="1">
                          <a:solidFill>
                            <a:srgbClr val="FFC000"/>
                          </a:solidFill>
                          <a:latin typeface="Segoe UI" panose="020B0502040204020203" pitchFamily="34" charset="0"/>
                          <a:ea typeface="SimHei"/>
                          <a:cs typeface="Segoe UI" panose="020B0502040204020203" pitchFamily="34" charset="0"/>
                          <a:sym typeface="SimHei"/>
                        </a:rPr>
                        <a:t>主要销售渠道</a:t>
                      </a:r>
                      <a:endParaRPr b="1" dirty="0">
                        <a:solidFill>
                          <a:srgbClr val="FFC000"/>
                        </a:solidFill>
                        <a:latin typeface="Segoe UI" panose="020B0502040204020203" pitchFamily="34" charset="0"/>
                        <a:ea typeface="SimHei"/>
                        <a:cs typeface="Segoe UI" panose="020B0502040204020203" pitchFamily="34" charset="0"/>
                        <a:sym typeface="SimHei"/>
                      </a:endParaRPr>
                    </a:p>
                    <a:p>
                      <a:pPr algn="l">
                        <a:defRPr>
                          <a:solidFill>
                            <a:srgbClr val="FFFFFF"/>
                          </a:solidFill>
                        </a:defRPr>
                      </a:pPr>
                      <a:r>
                        <a:rPr b="1" dirty="0">
                          <a:solidFill>
                            <a:srgbClr val="FFC000"/>
                          </a:solidFill>
                          <a:latin typeface="Segoe UI" panose="020B0502040204020203" pitchFamily="34" charset="0"/>
                          <a:cs typeface="Segoe UI" panose="020B0502040204020203" pitchFamily="34" charset="0"/>
                        </a:rPr>
                        <a:t>Main distribution channel</a:t>
                      </a:r>
                    </a:p>
                  </a:txBody>
                  <a:tcPr marL="45721" marR="45721" marT="45721" marB="45721" anchor="ctr" horzOverflow="overflow">
                    <a:lnL w="12700">
                      <a:solidFill>
                        <a:srgbClr val="FFCE33"/>
                      </a:solidFill>
                    </a:lnL>
                    <a:lnR w="12700">
                      <a:solidFill>
                        <a:srgbClr val="FFCE33"/>
                      </a:solidFill>
                    </a:lnR>
                    <a:lnT w="12700">
                      <a:solidFill>
                        <a:srgbClr val="FFCE33"/>
                      </a:solidFill>
                    </a:lnT>
                    <a:lnB w="12700">
                      <a:solidFill>
                        <a:srgbClr val="FFCE33"/>
                      </a:solidFill>
                    </a:lnB>
                    <a:noFill/>
                  </a:tcPr>
                </a:tc>
                <a:tc>
                  <a:txBody>
                    <a:bodyPr/>
                    <a:lstStyle/>
                    <a:p>
                      <a:pPr algn="l">
                        <a:defRPr>
                          <a:solidFill>
                            <a:srgbClr val="FFFFFF"/>
                          </a:solidFill>
                        </a:defRPr>
                      </a:pPr>
                      <a:r>
                        <a:rPr>
                          <a:solidFill>
                            <a:srgbClr val="FFC000"/>
                          </a:solidFill>
                          <a:latin typeface="Segoe UI" panose="020B0502040204020203" pitchFamily="34" charset="0"/>
                          <a:ea typeface="SimHei"/>
                          <a:cs typeface="Segoe UI" panose="020B0502040204020203" pitchFamily="34" charset="0"/>
                          <a:sym typeface="SimHei"/>
                        </a:rPr>
                        <a:t>西药房</a:t>
                      </a:r>
                    </a:p>
                    <a:p>
                      <a:pPr algn="l">
                        <a:defRPr>
                          <a:solidFill>
                            <a:srgbClr val="FFFFFF"/>
                          </a:solidFill>
                        </a:defRPr>
                      </a:pPr>
                      <a:r>
                        <a:rPr>
                          <a:solidFill>
                            <a:srgbClr val="FFC000"/>
                          </a:solidFill>
                          <a:latin typeface="Segoe UI" panose="020B0502040204020203" pitchFamily="34" charset="0"/>
                          <a:cs typeface="Segoe UI" panose="020B0502040204020203" pitchFamily="34" charset="0"/>
                        </a:rPr>
                        <a:t>Pharmacy</a:t>
                      </a:r>
                    </a:p>
                  </a:txBody>
                  <a:tcPr marL="45721" marR="45721" marT="45721" marB="45721" anchor="ctr" horzOverflow="overflow">
                    <a:lnL w="12700">
                      <a:solidFill>
                        <a:srgbClr val="FFCE33"/>
                      </a:solidFill>
                    </a:lnL>
                    <a:lnR w="12700">
                      <a:solidFill>
                        <a:srgbClr val="FFCE33"/>
                      </a:solidFill>
                    </a:lnR>
                    <a:lnT w="12700">
                      <a:solidFill>
                        <a:srgbClr val="FFCE33"/>
                      </a:solidFill>
                    </a:lnT>
                    <a:lnB w="12700">
                      <a:solidFill>
                        <a:srgbClr val="FFCE33"/>
                      </a:solidFill>
                    </a:lnB>
                    <a:noFill/>
                  </a:tcPr>
                </a:tc>
                <a:tc>
                  <a:txBody>
                    <a:bodyPr/>
                    <a:lstStyle/>
                    <a:p>
                      <a:pPr algn="l">
                        <a:defRPr>
                          <a:solidFill>
                            <a:srgbClr val="FFFFFF"/>
                          </a:solidFill>
                        </a:defRPr>
                      </a:pPr>
                      <a:r>
                        <a:rPr>
                          <a:solidFill>
                            <a:srgbClr val="FFC000"/>
                          </a:solidFill>
                          <a:latin typeface="Segoe UI" panose="020B0502040204020203" pitchFamily="34" charset="0"/>
                          <a:ea typeface="SimHei"/>
                          <a:cs typeface="Segoe UI" panose="020B0502040204020203" pitchFamily="34" charset="0"/>
                          <a:sym typeface="SimHei"/>
                        </a:rPr>
                        <a:t>中医诊所</a:t>
                      </a:r>
                    </a:p>
                    <a:p>
                      <a:pPr algn="l">
                        <a:defRPr>
                          <a:solidFill>
                            <a:srgbClr val="FFFFFF"/>
                          </a:solidFill>
                        </a:defRPr>
                      </a:pPr>
                      <a:r>
                        <a:rPr>
                          <a:solidFill>
                            <a:srgbClr val="FFC000"/>
                          </a:solidFill>
                          <a:latin typeface="Segoe UI" panose="020B0502040204020203" pitchFamily="34" charset="0"/>
                          <a:cs typeface="Segoe UI" panose="020B0502040204020203" pitchFamily="34" charset="0"/>
                        </a:rPr>
                        <a:t>TCM practices</a:t>
                      </a:r>
                    </a:p>
                  </a:txBody>
                  <a:tcPr marL="45721" marR="45721" marT="45721" marB="45721" anchor="ctr" horzOverflow="overflow">
                    <a:lnL w="12700">
                      <a:solidFill>
                        <a:srgbClr val="FFCE33"/>
                      </a:solidFill>
                    </a:lnL>
                    <a:lnR w="12700">
                      <a:solidFill>
                        <a:srgbClr val="FFCE33"/>
                      </a:solidFill>
                    </a:lnR>
                    <a:lnT w="12700">
                      <a:solidFill>
                        <a:srgbClr val="FFCE33"/>
                      </a:solidFill>
                    </a:lnT>
                    <a:lnB w="12700">
                      <a:solidFill>
                        <a:srgbClr val="FFCE33"/>
                      </a:solidFill>
                    </a:lnB>
                    <a:noFill/>
                  </a:tcPr>
                </a:tc>
                <a:tc>
                  <a:txBody>
                    <a:bodyPr/>
                    <a:lstStyle/>
                    <a:p>
                      <a:pPr algn="l">
                        <a:defRPr>
                          <a:solidFill>
                            <a:srgbClr val="FFFFFF"/>
                          </a:solidFill>
                        </a:defRPr>
                      </a:pPr>
                      <a:r>
                        <a:rPr dirty="0" err="1">
                          <a:solidFill>
                            <a:srgbClr val="FFC000"/>
                          </a:solidFill>
                          <a:latin typeface="Segoe UI" panose="020B0502040204020203" pitchFamily="34" charset="0"/>
                          <a:ea typeface="SimHei"/>
                          <a:cs typeface="Segoe UI" panose="020B0502040204020203" pitchFamily="34" charset="0"/>
                          <a:sym typeface="SimHei"/>
                        </a:rPr>
                        <a:t>中医诊所</a:t>
                      </a:r>
                      <a:endParaRPr dirty="0">
                        <a:solidFill>
                          <a:srgbClr val="FFC000"/>
                        </a:solidFill>
                        <a:latin typeface="Segoe UI" panose="020B0502040204020203" pitchFamily="34" charset="0"/>
                        <a:ea typeface="SimHei"/>
                        <a:cs typeface="Segoe UI" panose="020B0502040204020203" pitchFamily="34" charset="0"/>
                        <a:sym typeface="SimHei"/>
                      </a:endParaRPr>
                    </a:p>
                    <a:p>
                      <a:pPr algn="l">
                        <a:defRPr>
                          <a:solidFill>
                            <a:srgbClr val="FFFFFF"/>
                          </a:solidFill>
                        </a:defRPr>
                      </a:pPr>
                      <a:r>
                        <a:rPr dirty="0">
                          <a:solidFill>
                            <a:srgbClr val="FFC000"/>
                          </a:solidFill>
                          <a:latin typeface="Segoe UI" panose="020B0502040204020203" pitchFamily="34" charset="0"/>
                          <a:cs typeface="Segoe UI" panose="020B0502040204020203" pitchFamily="34" charset="0"/>
                        </a:rPr>
                        <a:t>TCM practices</a:t>
                      </a:r>
                    </a:p>
                  </a:txBody>
                  <a:tcPr marL="45721" marR="45721" marT="45721" marB="45721" anchor="ctr" horzOverflow="overflow">
                    <a:lnL w="12700">
                      <a:solidFill>
                        <a:srgbClr val="FFCE33"/>
                      </a:solidFill>
                    </a:lnL>
                    <a:lnR w="12700">
                      <a:solidFill>
                        <a:srgbClr val="FFCE33"/>
                      </a:solidFill>
                    </a:lnR>
                    <a:lnT w="12700">
                      <a:solidFill>
                        <a:srgbClr val="FFCE33"/>
                      </a:solidFill>
                    </a:lnT>
                    <a:lnB w="12700">
                      <a:solidFill>
                        <a:srgbClr val="FFCE33"/>
                      </a:solidFill>
                    </a:lnB>
                    <a:noFill/>
                  </a:tcPr>
                </a:tc>
              </a:tr>
            </a:tbl>
          </a:graphicData>
        </a:graphic>
      </p:graphicFrame>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Standaardontwerp">
  <a:themeElements>
    <a:clrScheme name="Standaardontwerp">
      <a:dk1>
        <a:srgbClr val="000000"/>
      </a:dk1>
      <a:lt1>
        <a:srgbClr val="FFFFFF"/>
      </a:lt1>
      <a:dk2>
        <a:srgbClr val="A7A7A7"/>
      </a:dk2>
      <a:lt2>
        <a:srgbClr val="535353"/>
      </a:lt2>
      <a:accent1>
        <a:srgbClr val="BBE0E3"/>
      </a:accent1>
      <a:accent2>
        <a:srgbClr val="333399"/>
      </a:accent2>
      <a:accent3>
        <a:srgbClr val="9BBB59"/>
      </a:accent3>
      <a:accent4>
        <a:srgbClr val="8064A2"/>
      </a:accent4>
      <a:accent5>
        <a:srgbClr val="4BACC6"/>
      </a:accent5>
      <a:accent6>
        <a:srgbClr val="F79646"/>
      </a:accent6>
      <a:hlink>
        <a:srgbClr val="0000FF"/>
      </a:hlink>
      <a:folHlink>
        <a:srgbClr val="FF00FF"/>
      </a:folHlink>
    </a:clrScheme>
    <a:fontScheme name="Standaardontwerp">
      <a:majorFont>
        <a:latin typeface="Calibri"/>
        <a:ea typeface="Calibri"/>
        <a:cs typeface="Calibri"/>
      </a:majorFont>
      <a:minorFont>
        <a:latin typeface="Helvetica"/>
        <a:ea typeface="Helvetica"/>
        <a:cs typeface="Helvetica"/>
      </a:minorFont>
    </a:fontScheme>
    <a:fmtScheme name="Standaardontwerp">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Standaardontwerp">
  <a:themeElements>
    <a:clrScheme name="Standaardontwerp">
      <a:dk1>
        <a:srgbClr val="000000"/>
      </a:dk1>
      <a:lt1>
        <a:srgbClr val="FFFFFF"/>
      </a:lt1>
      <a:dk2>
        <a:srgbClr val="A7A7A7"/>
      </a:dk2>
      <a:lt2>
        <a:srgbClr val="535353"/>
      </a:lt2>
      <a:accent1>
        <a:srgbClr val="BBE0E3"/>
      </a:accent1>
      <a:accent2>
        <a:srgbClr val="333399"/>
      </a:accent2>
      <a:accent3>
        <a:srgbClr val="9BBB59"/>
      </a:accent3>
      <a:accent4>
        <a:srgbClr val="8064A2"/>
      </a:accent4>
      <a:accent5>
        <a:srgbClr val="4BACC6"/>
      </a:accent5>
      <a:accent6>
        <a:srgbClr val="F79646"/>
      </a:accent6>
      <a:hlink>
        <a:srgbClr val="0000FF"/>
      </a:hlink>
      <a:folHlink>
        <a:srgbClr val="FF00FF"/>
      </a:folHlink>
    </a:clrScheme>
    <a:fontScheme name="Standaardontwerp">
      <a:majorFont>
        <a:latin typeface="Calibri"/>
        <a:ea typeface="Calibri"/>
        <a:cs typeface="Calibri"/>
      </a:majorFont>
      <a:minorFont>
        <a:latin typeface="Helvetica"/>
        <a:ea typeface="Helvetica"/>
        <a:cs typeface="Helvetica"/>
      </a:minorFont>
    </a:fontScheme>
    <a:fmtScheme name="Standaardontwerp">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201</TotalTime>
  <Words>821</Words>
  <Application>Microsoft Office PowerPoint</Application>
  <PresentationFormat>On-screen Show (4:3)</PresentationFormat>
  <Paragraphs>136</Paragraphs>
  <Slides>13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PMingLiU</vt:lpstr>
      <vt:lpstr>SimHei</vt:lpstr>
      <vt:lpstr>SimSun</vt:lpstr>
      <vt:lpstr>Arial</vt:lpstr>
      <vt:lpstr>Calibri</vt:lpstr>
      <vt:lpstr>Helvetica</vt:lpstr>
      <vt:lpstr>Segoe UI</vt:lpstr>
      <vt:lpstr>Times New Roman</vt:lpstr>
      <vt:lpstr>Standaardontwerp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Zhu Youping</dc:creator>
  <cp:lastModifiedBy>Zhu Youping</cp:lastModifiedBy>
  <cp:revision>7</cp:revision>
  <dcterms:modified xsi:type="dcterms:W3CDTF">2016-09-12T14:54:38Z</dcterms:modified>
</cp:coreProperties>
</file>